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256" r:id="rId2"/>
    <p:sldId id="273" r:id="rId3"/>
    <p:sldId id="284" r:id="rId4"/>
    <p:sldId id="285" r:id="rId5"/>
    <p:sldId id="283" r:id="rId6"/>
    <p:sldId id="259" r:id="rId7"/>
    <p:sldId id="272" r:id="rId8"/>
    <p:sldId id="258" r:id="rId9"/>
    <p:sldId id="260" r:id="rId10"/>
    <p:sldId id="261" r:id="rId11"/>
    <p:sldId id="262" r:id="rId12"/>
    <p:sldId id="263" r:id="rId13"/>
    <p:sldId id="264" r:id="rId14"/>
    <p:sldId id="265" r:id="rId15"/>
    <p:sldId id="278" r:id="rId16"/>
    <p:sldId id="279" r:id="rId17"/>
    <p:sldId id="281" r:id="rId18"/>
    <p:sldId id="282" r:id="rId19"/>
    <p:sldId id="266" r:id="rId20"/>
    <p:sldId id="287" r:id="rId21"/>
    <p:sldId id="280" r:id="rId22"/>
    <p:sldId id="288" r:id="rId23"/>
    <p:sldId id="289" r:id="rId24"/>
    <p:sldId id="290" r:id="rId25"/>
    <p:sldId id="291" r:id="rId26"/>
    <p:sldId id="292" r:id="rId27"/>
    <p:sldId id="293" r:id="rId28"/>
    <p:sldId id="294" r:id="rId29"/>
    <p:sldId id="295" r:id="rId30"/>
    <p:sldId id="296" r:id="rId31"/>
    <p:sldId id="297" r:id="rId32"/>
    <p:sldId id="298" r:id="rId33"/>
    <p:sldId id="267" r:id="rId34"/>
    <p:sldId id="268" r:id="rId35"/>
    <p:sldId id="269" r:id="rId36"/>
    <p:sldId id="271" r:id="rId37"/>
    <p:sldId id="275" r:id="rId38"/>
    <p:sldId id="277"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431" autoAdjust="0"/>
  </p:normalViewPr>
  <p:slideViewPr>
    <p:cSldViewPr>
      <p:cViewPr varScale="1">
        <p:scale>
          <a:sx n="82" d="100"/>
          <a:sy n="82" d="100"/>
        </p:scale>
        <p:origin x="147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5161CB-973E-486D-82F5-25BB61CC38F9}" type="datetimeFigureOut">
              <a:rPr lang="en-US" smtClean="0"/>
              <a:pPr/>
              <a:t>9/20/2019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A4ACF4-3A8C-4FE0-BA8D-11DEE27AE4EA}" type="slidenum">
              <a:rPr lang="en-US" smtClean="0"/>
              <a:pPr/>
              <a:t>‹#›</a:t>
            </a:fld>
            <a:endParaRPr lang="en-US"/>
          </a:p>
        </p:txBody>
      </p:sp>
    </p:spTree>
    <p:extLst>
      <p:ext uri="{BB962C8B-B14F-4D97-AF65-F5344CB8AC3E}">
        <p14:creationId xmlns:p14="http://schemas.microsoft.com/office/powerpoint/2010/main" val="2519024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a:t>Comment about Commissioner </a:t>
            </a:r>
            <a:r>
              <a:rPr lang="en-US">
                <a:cs typeface="Arial" charset="0"/>
              </a:rPr>
              <a:t>Arthur Teele</a:t>
            </a:r>
            <a:endParaRPr lang="en-US"/>
          </a:p>
        </p:txBody>
      </p:sp>
      <p:sp>
        <p:nvSpPr>
          <p:cNvPr id="77828" name="Slide Number Placeholder 3"/>
          <p:cNvSpPr>
            <a:spLocks noGrp="1"/>
          </p:cNvSpPr>
          <p:nvPr>
            <p:ph type="sldNum" sz="quarter" idx="5"/>
          </p:nvPr>
        </p:nvSpPr>
        <p:spPr>
          <a:noFill/>
        </p:spPr>
        <p:txBody>
          <a:bodyPr/>
          <a:lstStyle/>
          <a:p>
            <a:fld id="{C25D67F5-7571-4601-A8DF-22691E0847B5}" type="slidenum">
              <a:rPr lang="en-US" smtClean="0"/>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9A4ACF4-3A8C-4FE0-BA8D-11DEE27AE4EA}" type="slidenum">
              <a:rPr lang="en-US" smtClean="0"/>
              <a:pPr/>
              <a:t>18</a:t>
            </a:fld>
            <a:endParaRPr lang="en-US"/>
          </a:p>
        </p:txBody>
      </p:sp>
    </p:spTree>
    <p:extLst>
      <p:ext uri="{BB962C8B-B14F-4D97-AF65-F5344CB8AC3E}">
        <p14:creationId xmlns:p14="http://schemas.microsoft.com/office/powerpoint/2010/main" val="2584934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E5B6804F-1DB2-4C31-B5B8-3D4CAB66F42F}" type="datetimeFigureOut">
              <a:rPr lang="en-US" smtClean="0"/>
              <a:pPr/>
              <a:t>9/20/2019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C70A95B-1DAC-4218-8C3B-FD8B1B00AA2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5B6804F-1DB2-4C31-B5B8-3D4CAB66F42F}" type="datetimeFigureOut">
              <a:rPr lang="en-US" smtClean="0"/>
              <a:pPr/>
              <a:t>9/20/2019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70A95B-1DAC-4218-8C3B-FD8B1B00AA26}"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5B6804F-1DB2-4C31-B5B8-3D4CAB66F42F}" type="datetimeFigureOut">
              <a:rPr lang="en-US" smtClean="0"/>
              <a:pPr/>
              <a:t>9/20/2019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70A95B-1DAC-4218-8C3B-FD8B1B00AA2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5B6804F-1DB2-4C31-B5B8-3D4CAB66F42F}" type="datetimeFigureOut">
              <a:rPr lang="en-US" smtClean="0"/>
              <a:pPr/>
              <a:t>9/20/2019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70A95B-1DAC-4218-8C3B-FD8B1B00AA26}"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E5B6804F-1DB2-4C31-B5B8-3D4CAB66F42F}" type="datetimeFigureOut">
              <a:rPr lang="en-US" smtClean="0"/>
              <a:pPr/>
              <a:t>9/20/2019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70A95B-1DAC-4218-8C3B-FD8B1B00AA2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5B6804F-1DB2-4C31-B5B8-3D4CAB66F42F}" type="datetimeFigureOut">
              <a:rPr lang="en-US" smtClean="0"/>
              <a:pPr/>
              <a:t>9/20/2019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70A95B-1DAC-4218-8C3B-FD8B1B00AA26}"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E5B6804F-1DB2-4C31-B5B8-3D4CAB66F42F}" type="datetimeFigureOut">
              <a:rPr lang="en-US" smtClean="0"/>
              <a:pPr/>
              <a:t>9/20/2019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70A95B-1DAC-4218-8C3B-FD8B1B00AA26}"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E5B6804F-1DB2-4C31-B5B8-3D4CAB66F42F}" type="datetimeFigureOut">
              <a:rPr lang="en-US" smtClean="0"/>
              <a:pPr/>
              <a:t>9/20/2019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70A95B-1DAC-4218-8C3B-FD8B1B00AA2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B6804F-1DB2-4C31-B5B8-3D4CAB66F42F}" type="datetimeFigureOut">
              <a:rPr lang="en-US" smtClean="0"/>
              <a:pPr/>
              <a:t>9/20/2019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70A95B-1DAC-4218-8C3B-FD8B1B00AA26}"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5B6804F-1DB2-4C31-B5B8-3D4CAB66F42F}" type="datetimeFigureOut">
              <a:rPr lang="en-US" smtClean="0"/>
              <a:pPr/>
              <a:t>9/20/2019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70A95B-1DAC-4218-8C3B-FD8B1B00AA26}"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E5B6804F-1DB2-4C31-B5B8-3D4CAB66F42F}" type="datetimeFigureOut">
              <a:rPr lang="en-US" smtClean="0"/>
              <a:pPr/>
              <a:t>9/20/2019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2C70A95B-1DAC-4218-8C3B-FD8B1B00AA26}"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5B6804F-1DB2-4C31-B5B8-3D4CAB66F42F}" type="datetimeFigureOut">
              <a:rPr lang="en-US" smtClean="0"/>
              <a:pPr/>
              <a:t>9/20/2019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C70A95B-1DAC-4218-8C3B-FD8B1B00AA26}"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wral.com/news/local/flash/1120196/"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http://wwwcache.wral.com/asset/news/local/2006/12/28/1120523/1167366721_nifong-220x165.jpg" TargetMode="External"/><Relationship Id="rId2" Type="http://schemas.openxmlformats.org/officeDocument/2006/relationships/image" Target="../media/image6.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1"/>
            <a:ext cx="7772400" cy="3067050"/>
          </a:xfrm>
        </p:spPr>
        <p:txBody>
          <a:bodyPr>
            <a:noAutofit/>
          </a:bodyPr>
          <a:lstStyle/>
          <a:p>
            <a:r>
              <a:rPr lang="en-US" sz="9600" dirty="0">
                <a:solidFill>
                  <a:schemeClr val="tx2">
                    <a:lumMod val="60000"/>
                    <a:lumOff val="40000"/>
                  </a:schemeClr>
                </a:solidFill>
              </a:rPr>
              <a:t>Above</a:t>
            </a:r>
            <a:r>
              <a:rPr lang="en-US" sz="9600" dirty="0"/>
              <a:t> </a:t>
            </a:r>
            <a:r>
              <a:rPr lang="en-US" sz="9600" dirty="0">
                <a:solidFill>
                  <a:schemeClr val="tx2">
                    <a:lumMod val="60000"/>
                    <a:lumOff val="40000"/>
                  </a:schemeClr>
                </a:solidFill>
              </a:rPr>
              <a:t>All,</a:t>
            </a:r>
            <a:r>
              <a:rPr lang="en-US" sz="9600" dirty="0"/>
              <a:t> </a:t>
            </a:r>
            <a:br>
              <a:rPr lang="en-US" sz="9600" dirty="0"/>
            </a:br>
            <a:r>
              <a:rPr lang="en-US" sz="9600" dirty="0">
                <a:solidFill>
                  <a:schemeClr val="accent2">
                    <a:lumMod val="75000"/>
                  </a:schemeClr>
                </a:solidFill>
              </a:rPr>
              <a:t>Justice!!</a:t>
            </a:r>
          </a:p>
        </p:txBody>
      </p:sp>
      <p:sp>
        <p:nvSpPr>
          <p:cNvPr id="3" name="Subtitle 2"/>
          <p:cNvSpPr>
            <a:spLocks noGrp="1"/>
          </p:cNvSpPr>
          <p:nvPr>
            <p:ph type="subTitle" idx="1"/>
          </p:nvPr>
        </p:nvSpPr>
        <p:spPr>
          <a:xfrm>
            <a:off x="685800" y="3505200"/>
            <a:ext cx="7854696" cy="1752600"/>
          </a:xfrm>
        </p:spPr>
        <p:txBody>
          <a:bodyPr/>
          <a:lstStyle/>
          <a:p>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3581400" y="3810000"/>
            <a:ext cx="1819275" cy="1533525"/>
          </a:xfrm>
          <a:prstGeom prst="rect">
            <a:avLst/>
          </a:prstGeom>
          <a:noFill/>
          <a:ln w="9525">
            <a:noFill/>
            <a:miter lim="800000"/>
            <a:headEnd/>
            <a:tailEnd/>
          </a:ln>
          <a:effectLst/>
        </p:spPr>
      </p:pic>
    </p:spTree>
  </p:cSld>
  <p:clrMapOvr>
    <a:masterClrMapping/>
  </p:clrMapOvr>
  <p:transition spd="slow">
    <p:dissolve/>
    <p:sndAc>
      <p:stSnd>
        <p:snd r:embed="rId2" name="push.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ppt_w</p:attrName>
                                        </p:attrNameLst>
                                      </p:cBhvr>
                                      <p:tavLst>
                                        <p:tav tm="0">
                                          <p:val>
                                            <p:fltVal val="0"/>
                                          </p:val>
                                        </p:tav>
                                        <p:tav tm="100000">
                                          <p:val>
                                            <p:strVal val="#ppt_w"/>
                                          </p:val>
                                        </p:tav>
                                      </p:tavLst>
                                    </p:anim>
                                    <p:anim calcmode="lin" valueType="num">
                                      <p:cBhvr>
                                        <p:cTn id="8" dur="3000" fill="hold"/>
                                        <p:tgtEl>
                                          <p:spTgt spid="2"/>
                                        </p:tgtEl>
                                        <p:attrNameLst>
                                          <p:attrName>ppt_h</p:attrName>
                                        </p:attrNameLst>
                                      </p:cBhvr>
                                      <p:tavLst>
                                        <p:tav tm="0">
                                          <p:val>
                                            <p:fltVal val="0"/>
                                          </p:val>
                                        </p:tav>
                                        <p:tav tm="100000">
                                          <p:val>
                                            <p:strVal val="#ppt_h"/>
                                          </p:val>
                                        </p:tav>
                                      </p:tavLst>
                                    </p:anim>
                                    <p:animEffect transition="in" filter="fade">
                                      <p:cBhvr>
                                        <p:cTn id="9"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533400" y="228600"/>
            <a:ext cx="8229600" cy="990600"/>
          </a:xfrm>
        </p:spPr>
        <p:txBody>
          <a:bodyPr>
            <a:normAutofit fontScale="90000"/>
          </a:bodyPr>
          <a:lstStyle/>
          <a:p>
            <a:pPr algn="ctr"/>
            <a:r>
              <a:rPr lang="en-US" sz="3600" dirty="0">
                <a:solidFill>
                  <a:srgbClr val="1D176E"/>
                </a:solidFill>
                <a:latin typeface="Arial" charset="0"/>
                <a:cs typeface="Arial" charset="0"/>
              </a:rPr>
              <a:t>  </a:t>
            </a:r>
            <a:br>
              <a:rPr lang="en-US" sz="3600" dirty="0">
                <a:solidFill>
                  <a:srgbClr val="1D176E"/>
                </a:solidFill>
                <a:latin typeface="Arial" charset="0"/>
                <a:cs typeface="Arial" charset="0"/>
              </a:rPr>
            </a:br>
            <a:br>
              <a:rPr lang="en-US" sz="3600" dirty="0">
                <a:solidFill>
                  <a:srgbClr val="1D176E"/>
                </a:solidFill>
                <a:latin typeface="Arial" charset="0"/>
                <a:cs typeface="Arial" charset="0"/>
              </a:rPr>
            </a:br>
            <a:br>
              <a:rPr lang="en-US" sz="3600" dirty="0">
                <a:solidFill>
                  <a:srgbClr val="1D176E"/>
                </a:solidFill>
                <a:latin typeface="Arial" charset="0"/>
                <a:cs typeface="Arial" charset="0"/>
              </a:rPr>
            </a:br>
            <a:br>
              <a:rPr lang="en-US" sz="3600" dirty="0">
                <a:solidFill>
                  <a:srgbClr val="1D176E"/>
                </a:solidFill>
                <a:latin typeface="Arial" charset="0"/>
                <a:cs typeface="Arial" charset="0"/>
              </a:rPr>
            </a:br>
            <a:br>
              <a:rPr lang="en-US" sz="3600" dirty="0">
                <a:solidFill>
                  <a:srgbClr val="1D176E"/>
                </a:solidFill>
                <a:latin typeface="Arial" charset="0"/>
                <a:cs typeface="Arial" charset="0"/>
              </a:rPr>
            </a:br>
            <a:br>
              <a:rPr lang="en-US" dirty="0">
                <a:solidFill>
                  <a:schemeClr val="tx1"/>
                </a:solidFill>
                <a:latin typeface="Arial" charset="0"/>
                <a:cs typeface="Arial" charset="0"/>
              </a:rPr>
            </a:br>
            <a:r>
              <a:rPr lang="en-US" sz="5400" dirty="0">
                <a:solidFill>
                  <a:schemeClr val="tx1"/>
                </a:solidFill>
                <a:latin typeface="Arial" charset="0"/>
                <a:cs typeface="Arial" charset="0"/>
              </a:rPr>
              <a:t> </a:t>
            </a:r>
            <a:r>
              <a:rPr lang="en-US" sz="2700" dirty="0">
                <a:solidFill>
                  <a:schemeClr val="tx1"/>
                </a:solidFill>
                <a:latin typeface="Arial" charset="0"/>
                <a:cs typeface="Arial" charset="0"/>
              </a:rPr>
              <a:t>State Bar Files Ethics Complaint Against </a:t>
            </a:r>
            <a:br>
              <a:rPr lang="en-US" sz="2700" dirty="0">
                <a:solidFill>
                  <a:schemeClr val="tx1"/>
                </a:solidFill>
                <a:latin typeface="Arial" charset="0"/>
                <a:cs typeface="Arial" charset="0"/>
              </a:rPr>
            </a:br>
            <a:r>
              <a:rPr lang="en-US" sz="2700" dirty="0">
                <a:solidFill>
                  <a:schemeClr val="tx1"/>
                </a:solidFill>
                <a:latin typeface="Arial" charset="0"/>
                <a:cs typeface="Arial" charset="0"/>
              </a:rPr>
              <a:t>Mike </a:t>
            </a:r>
            <a:r>
              <a:rPr lang="en-US" sz="2700" dirty="0" err="1">
                <a:solidFill>
                  <a:schemeClr val="tx1"/>
                </a:solidFill>
                <a:latin typeface="Arial" charset="0"/>
                <a:cs typeface="Arial" charset="0"/>
              </a:rPr>
              <a:t>Nifong</a:t>
            </a:r>
            <a:endParaRPr lang="en-US" sz="2700" dirty="0">
              <a:solidFill>
                <a:schemeClr val="tx1"/>
              </a:solidFill>
              <a:latin typeface="Arial" charset="0"/>
              <a:cs typeface="Arial" charset="0"/>
            </a:endParaRPr>
          </a:p>
        </p:txBody>
      </p:sp>
      <p:sp>
        <p:nvSpPr>
          <p:cNvPr id="22532" name="Rectangle 3"/>
          <p:cNvSpPr>
            <a:spLocks noGrp="1" noChangeArrowheads="1"/>
          </p:cNvSpPr>
          <p:nvPr>
            <p:ph idx="1"/>
          </p:nvPr>
        </p:nvSpPr>
        <p:spPr>
          <a:xfrm>
            <a:off x="152400" y="1219200"/>
            <a:ext cx="9144000" cy="5410200"/>
          </a:xfrm>
        </p:spPr>
        <p:txBody>
          <a:bodyPr/>
          <a:lstStyle/>
          <a:p>
            <a:pPr eaLnBrk="1" hangingPunct="1">
              <a:lnSpc>
                <a:spcPct val="90000"/>
              </a:lnSpc>
            </a:pPr>
            <a:r>
              <a:rPr lang="en-US" sz="1400" b="1" dirty="0">
                <a:cs typeface="Arial" charset="0"/>
              </a:rPr>
              <a:t>Raleigh — The North Carolina State Bar has filed an </a:t>
            </a:r>
            <a:r>
              <a:rPr lang="en-US" sz="1400" b="1" dirty="0">
                <a:cs typeface="Arial" charset="0"/>
                <a:hlinkClick r:id="rId2"/>
              </a:rPr>
              <a:t>ethics complaint</a:t>
            </a:r>
            <a:r>
              <a:rPr lang="en-US" sz="1400" b="1" dirty="0">
                <a:cs typeface="Arial" charset="0"/>
              </a:rPr>
              <a:t> against Duke lacrosse prosecutor Mike </a:t>
            </a:r>
            <a:r>
              <a:rPr lang="en-US" sz="1400" b="1" dirty="0" err="1">
                <a:cs typeface="Arial" charset="0"/>
              </a:rPr>
              <a:t>Nifong</a:t>
            </a:r>
            <a:r>
              <a:rPr lang="en-US" sz="1400" b="1" dirty="0">
                <a:cs typeface="Arial" charset="0"/>
              </a:rPr>
              <a:t>.</a:t>
            </a:r>
            <a:br>
              <a:rPr lang="en-US" sz="1400" b="1" dirty="0">
                <a:cs typeface="Arial" charset="0"/>
              </a:rPr>
            </a:br>
            <a:br>
              <a:rPr lang="en-US" sz="1400" b="1" dirty="0">
                <a:cs typeface="Arial" charset="0"/>
              </a:rPr>
            </a:br>
            <a:r>
              <a:rPr lang="en-US" sz="1400" b="1" dirty="0">
                <a:cs typeface="Arial" charset="0"/>
              </a:rPr>
              <a:t>The 17-page complaint accuses him of breaking four rules of professional conduct when speaking to reporters about the high-profile case. The complaint lists more than 100 examples of public statements </a:t>
            </a:r>
            <a:r>
              <a:rPr lang="en-US" sz="1400" b="1" dirty="0" err="1">
                <a:cs typeface="Arial" charset="0"/>
              </a:rPr>
              <a:t>Nifong</a:t>
            </a:r>
            <a:r>
              <a:rPr lang="en-US" sz="1400" b="1" dirty="0">
                <a:cs typeface="Arial" charset="0"/>
              </a:rPr>
              <a:t> made to the media, including WRAL, since March.</a:t>
            </a:r>
            <a:br>
              <a:rPr lang="en-US" sz="1400" b="1" dirty="0">
                <a:cs typeface="Arial" charset="0"/>
              </a:rPr>
            </a:br>
            <a:br>
              <a:rPr lang="en-US" sz="1400" b="1" dirty="0">
                <a:cs typeface="Arial" charset="0"/>
              </a:rPr>
            </a:br>
            <a:r>
              <a:rPr lang="en-US" sz="1400" b="1" dirty="0">
                <a:cs typeface="Arial" charset="0"/>
              </a:rPr>
              <a:t>Among the rules, the bar complaint says </a:t>
            </a:r>
            <a:r>
              <a:rPr lang="en-US" sz="1400" b="1" dirty="0" err="1">
                <a:cs typeface="Arial" charset="0"/>
              </a:rPr>
              <a:t>Nifong</a:t>
            </a:r>
            <a:r>
              <a:rPr lang="en-US" sz="1400" b="1" dirty="0">
                <a:cs typeface="Arial" charset="0"/>
              </a:rPr>
              <a:t> violated is a prohibition on making "comments that have a substantial likelihood of heightening public condemnation of the accused."</a:t>
            </a:r>
            <a:br>
              <a:rPr lang="en-US" sz="1400" b="1" dirty="0">
                <a:cs typeface="Arial" charset="0"/>
              </a:rPr>
            </a:br>
            <a:br>
              <a:rPr lang="en-US" sz="1400" b="1" dirty="0">
                <a:cs typeface="Arial" charset="0"/>
              </a:rPr>
            </a:br>
            <a:r>
              <a:rPr lang="en-US" sz="1400" b="1" u="sng" dirty="0">
                <a:cs typeface="Arial" charset="0"/>
              </a:rPr>
              <a:t>Another of the rules </a:t>
            </a:r>
            <a:r>
              <a:rPr lang="en-US" sz="1400" b="1" u="sng" dirty="0" err="1">
                <a:cs typeface="Arial" charset="0"/>
              </a:rPr>
              <a:t>Nifong</a:t>
            </a:r>
            <a:r>
              <a:rPr lang="en-US" sz="1400" b="1" u="sng" dirty="0">
                <a:cs typeface="Arial" charset="0"/>
              </a:rPr>
              <a:t> was charged with breaking forbids </a:t>
            </a:r>
            <a:r>
              <a:rPr lang="en-US" sz="1400" b="1" u="sng" dirty="0">
                <a:solidFill>
                  <a:srgbClr val="FF0000"/>
                </a:solidFill>
                <a:cs typeface="Arial" charset="0"/>
              </a:rPr>
              <a:t>"dishonesty, fraud, deceit or misrepresentation."</a:t>
            </a:r>
            <a:r>
              <a:rPr lang="en-US" sz="1400" b="1" dirty="0">
                <a:cs typeface="Arial" charset="0"/>
              </a:rPr>
              <a:t> </a:t>
            </a:r>
            <a:r>
              <a:rPr lang="en-US" sz="1400" b="1" u="sng" dirty="0">
                <a:cs typeface="Arial" charset="0"/>
              </a:rPr>
              <a:t>The bar said that when DNA testing failed to find any evidence that any lacrosse player raped the accuser, </a:t>
            </a:r>
            <a:r>
              <a:rPr lang="en-US" sz="1400" b="1" u="sng" dirty="0" err="1">
                <a:cs typeface="Arial" charset="0"/>
              </a:rPr>
              <a:t>Nifong</a:t>
            </a:r>
            <a:r>
              <a:rPr lang="en-US" sz="1400" b="1" u="sng" dirty="0">
                <a:cs typeface="Arial" charset="0"/>
              </a:rPr>
              <a:t> told a reporter the players might have used a condom.</a:t>
            </a:r>
            <a:br>
              <a:rPr lang="en-US" sz="1400" b="1" u="sng" dirty="0">
                <a:cs typeface="Arial" charset="0"/>
              </a:rPr>
            </a:br>
            <a:br>
              <a:rPr lang="en-US" sz="1400" b="1" dirty="0">
                <a:cs typeface="Arial" charset="0"/>
              </a:rPr>
            </a:br>
            <a:r>
              <a:rPr lang="en-US" sz="1400" b="1" dirty="0">
                <a:cs typeface="Arial" charset="0"/>
              </a:rPr>
              <a:t>According to the bar, </a:t>
            </a:r>
            <a:r>
              <a:rPr lang="en-US" sz="1400" b="1" u="sng" dirty="0" err="1">
                <a:solidFill>
                  <a:srgbClr val="FF0000"/>
                </a:solidFill>
                <a:cs typeface="Arial" charset="0"/>
              </a:rPr>
              <a:t>Nifong</a:t>
            </a:r>
            <a:r>
              <a:rPr lang="en-US" sz="1400" b="1" u="sng" dirty="0">
                <a:solidFill>
                  <a:srgbClr val="FF0000"/>
                </a:solidFill>
                <a:cs typeface="Arial" charset="0"/>
              </a:rPr>
              <a:t> knew that assertion was misleading</a:t>
            </a:r>
            <a:r>
              <a:rPr lang="en-US" sz="1400" b="1" u="sng" dirty="0">
                <a:cs typeface="Arial" charset="0"/>
              </a:rPr>
              <a:t>, because he had received a report from an emergency room nurse in which the accuser said her attackers did not use a condom.</a:t>
            </a:r>
            <a:br>
              <a:rPr lang="en-US" sz="1400" b="1" u="sng" dirty="0">
                <a:cs typeface="Arial" charset="0"/>
              </a:rPr>
            </a:br>
            <a:br>
              <a:rPr lang="en-US" sz="1400" b="1" dirty="0">
                <a:cs typeface="Arial" charset="0"/>
              </a:rPr>
            </a:br>
            <a:r>
              <a:rPr lang="en-US" sz="1400" b="1" dirty="0" err="1">
                <a:cs typeface="Arial" charset="0"/>
              </a:rPr>
              <a:t>Nifong</a:t>
            </a:r>
            <a:r>
              <a:rPr lang="en-US" sz="1400" b="1" dirty="0">
                <a:cs typeface="Arial" charset="0"/>
              </a:rPr>
              <a:t> has come under mounting scrutiny for the way he has handled the investigation, in which a 28-year-old exotic dancer initially claimed she was raped at an off-campus lacrosse party in March.</a:t>
            </a:r>
            <a:br>
              <a:rPr lang="en-US" sz="1400" b="1" dirty="0">
                <a:cs typeface="Arial" charset="0"/>
              </a:rPr>
            </a:br>
            <a:br>
              <a:rPr lang="en-US" sz="1400" b="1" dirty="0">
                <a:cs typeface="Arial" charset="0"/>
              </a:rPr>
            </a:br>
            <a:r>
              <a:rPr lang="en-US" sz="1400" b="1" dirty="0">
                <a:cs typeface="Arial" charset="0"/>
              </a:rPr>
              <a:t>Three lacrosse players—David Evans, Collin </a:t>
            </a:r>
            <a:r>
              <a:rPr lang="en-US" sz="1400" b="1" dirty="0" err="1">
                <a:cs typeface="Arial" charset="0"/>
              </a:rPr>
              <a:t>Finnerty</a:t>
            </a:r>
            <a:r>
              <a:rPr lang="en-US" sz="1400" b="1" dirty="0">
                <a:cs typeface="Arial" charset="0"/>
              </a:rPr>
              <a:t> and Reade </a:t>
            </a:r>
            <a:r>
              <a:rPr lang="en-US" sz="1400" b="1" dirty="0" err="1">
                <a:cs typeface="Arial" charset="0"/>
              </a:rPr>
              <a:t>Seligmann</a:t>
            </a:r>
            <a:r>
              <a:rPr lang="en-US" sz="1400" b="1" dirty="0">
                <a:cs typeface="Arial" charset="0"/>
              </a:rPr>
              <a:t>—were later indicted on charges of first-degree rape, first-degree sexual offense and first-degree kidnapping.</a:t>
            </a:r>
            <a:br>
              <a:rPr lang="en-US" sz="1400" b="1" dirty="0">
                <a:cs typeface="Arial" charset="0"/>
              </a:rPr>
            </a:br>
            <a:br>
              <a:rPr lang="en-US" sz="1400" b="1" dirty="0">
                <a:cs typeface="Arial" charset="0"/>
              </a:rPr>
            </a:br>
            <a:r>
              <a:rPr lang="en-US" sz="1400" b="1" dirty="0">
                <a:cs typeface="Arial" charset="0"/>
              </a:rPr>
              <a:t>In a statement, the bar said it opened a case against </a:t>
            </a:r>
            <a:r>
              <a:rPr lang="en-US" sz="1400" b="1" dirty="0" err="1">
                <a:cs typeface="Arial" charset="0"/>
              </a:rPr>
              <a:t>Nifong</a:t>
            </a:r>
            <a:r>
              <a:rPr lang="en-US" sz="1400" b="1" dirty="0">
                <a:cs typeface="Arial" charset="0"/>
              </a:rPr>
              <a:t> on March 30, a little more than two weeks after the party, and it found on Oct. 19 after an investigation that there was reasonable cause to refer the case to the bar's Disciplinary Commission for trial.</a:t>
            </a:r>
            <a:br>
              <a:rPr lang="en-US" sz="1200" b="1" dirty="0">
                <a:cs typeface="Arial" charset="0"/>
              </a:rPr>
            </a:br>
            <a:endParaRPr lang="en-US" sz="1200" b="1" dirty="0">
              <a:cs typeface="Arial" charset="0"/>
            </a:endParaRPr>
          </a:p>
          <a:p>
            <a:pPr eaLnBrk="1" hangingPunct="1">
              <a:lnSpc>
                <a:spcPct val="90000"/>
              </a:lnSpc>
              <a:buFont typeface="Wingdings" pitchFamily="2" charset="2"/>
              <a:buNone/>
            </a:pPr>
            <a:endParaRPr lang="en-US" sz="1200" b="1" dirty="0">
              <a:cs typeface="Arial" charset="0"/>
            </a:endParaRPr>
          </a:p>
        </p:txBody>
      </p:sp>
      <p:sp>
        <p:nvSpPr>
          <p:cNvPr id="4" name="Slide Number Placeholder 5"/>
          <p:cNvSpPr>
            <a:spLocks noGrp="1"/>
          </p:cNvSpPr>
          <p:nvPr>
            <p:ph type="sldNum" sz="quarter" idx="12"/>
          </p:nvPr>
        </p:nvSpPr>
        <p:spPr/>
        <p:txBody>
          <a:bodyPr/>
          <a:lstStyle/>
          <a:p>
            <a:pPr>
              <a:defRPr/>
            </a:pPr>
            <a:fld id="{56435181-301F-4F99-AD0F-4193D8EA5EE8}" type="slidenum">
              <a:rPr lang="en-US"/>
              <a:pPr>
                <a:defRPr/>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2209800" y="0"/>
            <a:ext cx="4724400" cy="609600"/>
          </a:xfrm>
        </p:spPr>
        <p:txBody>
          <a:bodyPr>
            <a:normAutofit fontScale="90000"/>
          </a:bodyPr>
          <a:lstStyle/>
          <a:p>
            <a:pPr algn="ctr" eaLnBrk="1" hangingPunct="1"/>
            <a:r>
              <a:rPr lang="en-US" dirty="0"/>
              <a:t>WILTON DEDGE</a:t>
            </a:r>
          </a:p>
        </p:txBody>
      </p:sp>
      <p:sp>
        <p:nvSpPr>
          <p:cNvPr id="23556" name="Rectangle 3"/>
          <p:cNvSpPr>
            <a:spLocks noGrp="1" noChangeArrowheads="1"/>
          </p:cNvSpPr>
          <p:nvPr>
            <p:ph idx="1"/>
          </p:nvPr>
        </p:nvSpPr>
        <p:spPr>
          <a:xfrm>
            <a:off x="762000" y="990600"/>
            <a:ext cx="7620000" cy="5562600"/>
          </a:xfrm>
        </p:spPr>
        <p:txBody>
          <a:bodyPr/>
          <a:lstStyle/>
          <a:p>
            <a:pPr eaLnBrk="1" hangingPunct="1">
              <a:buFont typeface="Wingdings" pitchFamily="2" charset="2"/>
              <a:buNone/>
            </a:pPr>
            <a:endParaRPr lang="en-US"/>
          </a:p>
        </p:txBody>
      </p:sp>
      <p:sp>
        <p:nvSpPr>
          <p:cNvPr id="5" name="Slide Number Placeholder 5"/>
          <p:cNvSpPr>
            <a:spLocks noGrp="1"/>
          </p:cNvSpPr>
          <p:nvPr>
            <p:ph type="sldNum" sz="quarter" idx="12"/>
          </p:nvPr>
        </p:nvSpPr>
        <p:spPr/>
        <p:txBody>
          <a:bodyPr/>
          <a:lstStyle/>
          <a:p>
            <a:pPr>
              <a:defRPr/>
            </a:pPr>
            <a:fld id="{8D82F2FF-B9E1-4D90-B58F-B4A52039DE97}" type="slidenum">
              <a:rPr lang="en-US"/>
              <a:pPr>
                <a:defRPr/>
              </a:pPr>
              <a:t>11</a:t>
            </a:fld>
            <a:endParaRPr lang="en-US"/>
          </a:p>
        </p:txBody>
      </p:sp>
      <p:pic>
        <p:nvPicPr>
          <p:cNvPr id="31749" name="Picture 5" descr="F:\Don Horn\don109Dedge.jpg"/>
          <p:cNvPicPr>
            <a:picLocks noChangeAspect="1" noChangeArrowheads="1"/>
          </p:cNvPicPr>
          <p:nvPr/>
        </p:nvPicPr>
        <p:blipFill>
          <a:blip r:embed="rId2" cstate="print"/>
          <a:srcRect/>
          <a:stretch>
            <a:fillRect/>
          </a:stretch>
        </p:blipFill>
        <p:spPr bwMode="auto">
          <a:xfrm>
            <a:off x="838200" y="1066800"/>
            <a:ext cx="7412038" cy="54435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2000" fill="hold"/>
                                        <p:tgtEl>
                                          <p:spTgt spid="31746"/>
                                        </p:tgtEl>
                                        <p:attrNameLst>
                                          <p:attrName>ppt_x</p:attrName>
                                        </p:attrNameLst>
                                      </p:cBhvr>
                                      <p:tavLst>
                                        <p:tav tm="0">
                                          <p:val>
                                            <p:strVal val="#ppt_x"/>
                                          </p:val>
                                        </p:tav>
                                        <p:tav tm="100000">
                                          <p:val>
                                            <p:strVal val="#ppt_x"/>
                                          </p:val>
                                        </p:tav>
                                      </p:tavLst>
                                    </p:anim>
                                    <p:anim calcmode="lin" valueType="num">
                                      <p:cBhvr additive="base">
                                        <p:cTn id="8" dur="2000" fill="hold"/>
                                        <p:tgtEl>
                                          <p:spTgt spid="31746"/>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31749"/>
                                        </p:tgtEl>
                                        <p:attrNameLst>
                                          <p:attrName>style.visibility</p:attrName>
                                        </p:attrNameLst>
                                      </p:cBhvr>
                                      <p:to>
                                        <p:strVal val="visible"/>
                                      </p:to>
                                    </p:set>
                                    <p:anim calcmode="lin" valueType="num">
                                      <p:cBhvr additive="base">
                                        <p:cTn id="12" dur="5000" fill="hold"/>
                                        <p:tgtEl>
                                          <p:spTgt spid="31749"/>
                                        </p:tgtEl>
                                        <p:attrNameLst>
                                          <p:attrName>ppt_x</p:attrName>
                                        </p:attrNameLst>
                                      </p:cBhvr>
                                      <p:tavLst>
                                        <p:tav tm="0">
                                          <p:val>
                                            <p:strVal val="#ppt_x"/>
                                          </p:val>
                                        </p:tav>
                                        <p:tav tm="100000">
                                          <p:val>
                                            <p:strVal val="#ppt_x"/>
                                          </p:val>
                                        </p:tav>
                                      </p:tavLst>
                                    </p:anim>
                                    <p:anim calcmode="lin" valueType="num">
                                      <p:cBhvr additive="base">
                                        <p:cTn id="13" dur="5000" fill="hold"/>
                                        <p:tgtEl>
                                          <p:spTgt spid="317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066800" y="152400"/>
            <a:ext cx="6096000" cy="533400"/>
          </a:xfrm>
        </p:spPr>
        <p:txBody>
          <a:bodyPr>
            <a:normAutofit fontScale="90000"/>
          </a:bodyPr>
          <a:lstStyle/>
          <a:p>
            <a:pPr algn="ctr" eaLnBrk="1" hangingPunct="1"/>
            <a:r>
              <a:rPr lang="en-US" dirty="0"/>
              <a:t>LARRY PETERSON</a:t>
            </a:r>
          </a:p>
        </p:txBody>
      </p:sp>
      <p:sp>
        <p:nvSpPr>
          <p:cNvPr id="24580" name="Rectangle 3"/>
          <p:cNvSpPr>
            <a:spLocks noGrp="1" noChangeArrowheads="1"/>
          </p:cNvSpPr>
          <p:nvPr>
            <p:ph idx="1"/>
          </p:nvPr>
        </p:nvSpPr>
        <p:spPr>
          <a:xfrm>
            <a:off x="1905000" y="609600"/>
            <a:ext cx="4343400" cy="6248400"/>
          </a:xfrm>
        </p:spPr>
        <p:txBody>
          <a:bodyPr/>
          <a:lstStyle/>
          <a:p>
            <a:pPr eaLnBrk="1" hangingPunct="1">
              <a:buFont typeface="Wingdings" pitchFamily="2" charset="2"/>
              <a:buNone/>
            </a:pPr>
            <a:endParaRPr lang="en-US"/>
          </a:p>
        </p:txBody>
      </p:sp>
      <p:sp>
        <p:nvSpPr>
          <p:cNvPr id="5" name="Slide Number Placeholder 5"/>
          <p:cNvSpPr>
            <a:spLocks noGrp="1"/>
          </p:cNvSpPr>
          <p:nvPr>
            <p:ph type="sldNum" sz="quarter" idx="12"/>
          </p:nvPr>
        </p:nvSpPr>
        <p:spPr/>
        <p:txBody>
          <a:bodyPr/>
          <a:lstStyle/>
          <a:p>
            <a:pPr>
              <a:defRPr/>
            </a:pPr>
            <a:fld id="{AE531485-6CB8-4437-88B5-4BDF091C2EDD}" type="slidenum">
              <a:rPr lang="en-US"/>
              <a:pPr>
                <a:defRPr/>
              </a:pPr>
              <a:t>12</a:t>
            </a:fld>
            <a:endParaRPr lang="en-US"/>
          </a:p>
        </p:txBody>
      </p:sp>
      <p:pic>
        <p:nvPicPr>
          <p:cNvPr id="32772" name="Picture 4" descr="F:\Don Horn\don110Peterson.jpg"/>
          <p:cNvPicPr>
            <a:picLocks noChangeAspect="1" noChangeArrowheads="1"/>
          </p:cNvPicPr>
          <p:nvPr/>
        </p:nvPicPr>
        <p:blipFill>
          <a:blip r:embed="rId2" cstate="print"/>
          <a:srcRect l="5550" t="-1053" b="6618"/>
          <a:stretch>
            <a:fillRect/>
          </a:stretch>
        </p:blipFill>
        <p:spPr bwMode="auto">
          <a:xfrm>
            <a:off x="1981200" y="609600"/>
            <a:ext cx="4206875" cy="60594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3000" fill="hold"/>
                                        <p:tgtEl>
                                          <p:spTgt spid="32770"/>
                                        </p:tgtEl>
                                        <p:attrNameLst>
                                          <p:attrName>ppt_w</p:attrName>
                                        </p:attrNameLst>
                                      </p:cBhvr>
                                      <p:tavLst>
                                        <p:tav tm="0">
                                          <p:val>
                                            <p:fltVal val="0"/>
                                          </p:val>
                                        </p:tav>
                                        <p:tav tm="100000">
                                          <p:val>
                                            <p:strVal val="#ppt_w"/>
                                          </p:val>
                                        </p:tav>
                                      </p:tavLst>
                                    </p:anim>
                                    <p:anim calcmode="lin" valueType="num">
                                      <p:cBhvr>
                                        <p:cTn id="8" dur="3000" fill="hold"/>
                                        <p:tgtEl>
                                          <p:spTgt spid="32770"/>
                                        </p:tgtEl>
                                        <p:attrNameLst>
                                          <p:attrName>ppt_h</p:attrName>
                                        </p:attrNameLst>
                                      </p:cBhvr>
                                      <p:tavLst>
                                        <p:tav tm="0">
                                          <p:val>
                                            <p:fltVal val="0"/>
                                          </p:val>
                                        </p:tav>
                                        <p:tav tm="100000">
                                          <p:val>
                                            <p:strVal val="#ppt_h"/>
                                          </p:val>
                                        </p:tav>
                                      </p:tavLst>
                                    </p:anim>
                                    <p:animEffect transition="in" filter="fade">
                                      <p:cBhvr>
                                        <p:cTn id="9" dur="3000"/>
                                        <p:tgtEl>
                                          <p:spTgt spid="32770"/>
                                        </p:tgtEl>
                                      </p:cBhvr>
                                    </p:animEffect>
                                  </p:childTnLst>
                                </p:cTn>
                              </p:par>
                            </p:childTnLst>
                          </p:cTn>
                        </p:par>
                        <p:par>
                          <p:cTn id="10" fill="hold">
                            <p:stCondLst>
                              <p:cond delay="3000"/>
                            </p:stCondLst>
                            <p:childTnLst>
                              <p:par>
                                <p:cTn id="11" presetID="2" presetClass="entr" presetSubtype="4" fill="hold" nodeType="afterEffect">
                                  <p:stCondLst>
                                    <p:cond delay="0"/>
                                  </p:stCondLst>
                                  <p:childTnLst>
                                    <p:set>
                                      <p:cBhvr>
                                        <p:cTn id="12" dur="1" fill="hold">
                                          <p:stCondLst>
                                            <p:cond delay="0"/>
                                          </p:stCondLst>
                                        </p:cTn>
                                        <p:tgtEl>
                                          <p:spTgt spid="32772"/>
                                        </p:tgtEl>
                                        <p:attrNameLst>
                                          <p:attrName>style.visibility</p:attrName>
                                        </p:attrNameLst>
                                      </p:cBhvr>
                                      <p:to>
                                        <p:strVal val="visible"/>
                                      </p:to>
                                    </p:set>
                                    <p:anim calcmode="lin" valueType="num">
                                      <p:cBhvr additive="base">
                                        <p:cTn id="13" dur="5000" fill="hold"/>
                                        <p:tgtEl>
                                          <p:spTgt spid="32772"/>
                                        </p:tgtEl>
                                        <p:attrNameLst>
                                          <p:attrName>ppt_x</p:attrName>
                                        </p:attrNameLst>
                                      </p:cBhvr>
                                      <p:tavLst>
                                        <p:tav tm="0">
                                          <p:val>
                                            <p:strVal val="#ppt_x"/>
                                          </p:val>
                                        </p:tav>
                                        <p:tav tm="100000">
                                          <p:val>
                                            <p:strVal val="#ppt_x"/>
                                          </p:val>
                                        </p:tav>
                                      </p:tavLst>
                                    </p:anim>
                                    <p:anim calcmode="lin" valueType="num">
                                      <p:cBhvr additive="base">
                                        <p:cTn id="14" dur="5000" fill="hold"/>
                                        <p:tgtEl>
                                          <p:spTgt spid="327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52400" y="0"/>
            <a:ext cx="8763000" cy="914400"/>
          </a:xfrm>
        </p:spPr>
        <p:txBody>
          <a:bodyPr/>
          <a:lstStyle/>
          <a:p>
            <a:pPr eaLnBrk="1" hangingPunct="1"/>
            <a:r>
              <a:rPr lang="en-US"/>
              <a:t>MICHAEL EVANS and PAUL TERRY</a:t>
            </a:r>
          </a:p>
        </p:txBody>
      </p:sp>
      <p:sp>
        <p:nvSpPr>
          <p:cNvPr id="25604" name="Rectangle 3"/>
          <p:cNvSpPr>
            <a:spLocks noGrp="1" noChangeArrowheads="1"/>
          </p:cNvSpPr>
          <p:nvPr>
            <p:ph idx="1"/>
          </p:nvPr>
        </p:nvSpPr>
        <p:spPr>
          <a:xfrm>
            <a:off x="0" y="1371600"/>
            <a:ext cx="8534400" cy="4724400"/>
          </a:xfrm>
        </p:spPr>
        <p:txBody>
          <a:bodyPr/>
          <a:lstStyle/>
          <a:p>
            <a:pPr eaLnBrk="1" hangingPunct="1">
              <a:buFont typeface="Wingdings" pitchFamily="2" charset="2"/>
              <a:buNone/>
            </a:pPr>
            <a:endParaRPr lang="en-US"/>
          </a:p>
        </p:txBody>
      </p:sp>
      <p:sp>
        <p:nvSpPr>
          <p:cNvPr id="5" name="Slide Number Placeholder 5"/>
          <p:cNvSpPr>
            <a:spLocks noGrp="1"/>
          </p:cNvSpPr>
          <p:nvPr>
            <p:ph type="sldNum" sz="quarter" idx="12"/>
          </p:nvPr>
        </p:nvSpPr>
        <p:spPr/>
        <p:txBody>
          <a:bodyPr/>
          <a:lstStyle/>
          <a:p>
            <a:pPr>
              <a:defRPr/>
            </a:pPr>
            <a:fld id="{F0299764-ED4D-4FBD-AECD-A4900931A257}" type="slidenum">
              <a:rPr lang="en-US"/>
              <a:pPr>
                <a:defRPr/>
              </a:pPr>
              <a:t>13</a:t>
            </a:fld>
            <a:endParaRPr lang="en-US"/>
          </a:p>
        </p:txBody>
      </p:sp>
      <p:pic>
        <p:nvPicPr>
          <p:cNvPr id="34820" name="Picture 4" descr="F:\Don Horn\don124EvansTerry.jpg"/>
          <p:cNvPicPr>
            <a:picLocks noChangeAspect="1" noChangeArrowheads="1"/>
          </p:cNvPicPr>
          <p:nvPr/>
        </p:nvPicPr>
        <p:blipFill>
          <a:blip r:embed="rId3" cstate="print"/>
          <a:srcRect r="1463" b="1480"/>
          <a:stretch>
            <a:fillRect/>
          </a:stretch>
        </p:blipFill>
        <p:spPr bwMode="auto">
          <a:xfrm>
            <a:off x="152400" y="1447800"/>
            <a:ext cx="8229600" cy="42275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2" fill="hold" grpId="0" nodeType="with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5000" fill="hold"/>
                                        <p:tgtEl>
                                          <p:spTgt spid="34818"/>
                                        </p:tgtEl>
                                        <p:attrNameLst>
                                          <p:attrName>ppt_x</p:attrName>
                                        </p:attrNameLst>
                                      </p:cBhvr>
                                      <p:tavLst>
                                        <p:tav tm="0">
                                          <p:val>
                                            <p:strVal val="1+#ppt_w/2"/>
                                          </p:val>
                                        </p:tav>
                                        <p:tav tm="100000">
                                          <p:val>
                                            <p:strVal val="#ppt_x"/>
                                          </p:val>
                                        </p:tav>
                                      </p:tavLst>
                                    </p:anim>
                                    <p:anim calcmode="lin" valueType="num">
                                      <p:cBhvr additive="base">
                                        <p:cTn id="8" dur="5000" fill="hold"/>
                                        <p:tgtEl>
                                          <p:spTgt spid="34818"/>
                                        </p:tgtEl>
                                        <p:attrNameLst>
                                          <p:attrName>ppt_y</p:attrName>
                                        </p:attrNameLst>
                                      </p:cBhvr>
                                      <p:tavLst>
                                        <p:tav tm="0">
                                          <p:val>
                                            <p:strVal val="#ppt_y"/>
                                          </p:val>
                                        </p:tav>
                                        <p:tav tm="100000">
                                          <p:val>
                                            <p:strVal val="#ppt_y"/>
                                          </p:val>
                                        </p:tav>
                                      </p:tavLst>
                                    </p:anim>
                                  </p:childTnLst>
                                </p:cTn>
                              </p:par>
                            </p:childTnLst>
                          </p:cTn>
                        </p:par>
                        <p:par>
                          <p:cTn id="9" fill="hold">
                            <p:stCondLst>
                              <p:cond delay="5000"/>
                            </p:stCondLst>
                            <p:childTnLst>
                              <p:par>
                                <p:cTn id="10" presetID="2" presetClass="entr" presetSubtype="8" fill="hold" nodeType="afterEffect">
                                  <p:stCondLst>
                                    <p:cond delay="0"/>
                                  </p:stCondLst>
                                  <p:childTnLst>
                                    <p:set>
                                      <p:cBhvr>
                                        <p:cTn id="11" dur="1" fill="hold">
                                          <p:stCondLst>
                                            <p:cond delay="0"/>
                                          </p:stCondLst>
                                        </p:cTn>
                                        <p:tgtEl>
                                          <p:spTgt spid="34820"/>
                                        </p:tgtEl>
                                        <p:attrNameLst>
                                          <p:attrName>style.visibility</p:attrName>
                                        </p:attrNameLst>
                                      </p:cBhvr>
                                      <p:to>
                                        <p:strVal val="visible"/>
                                      </p:to>
                                    </p:set>
                                    <p:anim calcmode="lin" valueType="num">
                                      <p:cBhvr additive="base">
                                        <p:cTn id="12" dur="2000" fill="hold"/>
                                        <p:tgtEl>
                                          <p:spTgt spid="34820"/>
                                        </p:tgtEl>
                                        <p:attrNameLst>
                                          <p:attrName>ppt_x</p:attrName>
                                        </p:attrNameLst>
                                      </p:cBhvr>
                                      <p:tavLst>
                                        <p:tav tm="0">
                                          <p:val>
                                            <p:strVal val="0-#ppt_w/2"/>
                                          </p:val>
                                        </p:tav>
                                        <p:tav tm="100000">
                                          <p:val>
                                            <p:strVal val="#ppt_x"/>
                                          </p:val>
                                        </p:tav>
                                      </p:tavLst>
                                    </p:anim>
                                    <p:anim calcmode="lin" valueType="num">
                                      <p:cBhvr additive="base">
                                        <p:cTn id="13" dur="2000" fill="hold"/>
                                        <p:tgtEl>
                                          <p:spTgt spid="3482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gunshot.wav"/>
                                        </p:tgtEl>
                                      </p:cMediaNode>
                                    </p:audio>
                                  </p:subTnLst>
                                </p:cTn>
                              </p:par>
                            </p:childTnLst>
                          </p:cTn>
                        </p:par>
                        <p:par>
                          <p:cTn id="14" fill="hold">
                            <p:stCondLst>
                              <p:cond delay="7000"/>
                            </p:stCondLst>
                            <p:childTnLst>
                              <p:par>
                                <p:cTn id="15" presetID="8" presetClass="entr" presetSubtype="16" fill="hold" grpId="1" nodeType="afterEffect">
                                  <p:stCondLst>
                                    <p:cond delay="0"/>
                                  </p:stCondLst>
                                  <p:childTnLst>
                                    <p:set>
                                      <p:cBhvr>
                                        <p:cTn id="16" dur="1" fill="hold">
                                          <p:stCondLst>
                                            <p:cond delay="0"/>
                                          </p:stCondLst>
                                        </p:cTn>
                                        <p:tgtEl>
                                          <p:spTgt spid="34818"/>
                                        </p:tgtEl>
                                        <p:attrNameLst>
                                          <p:attrName>style.visibility</p:attrName>
                                        </p:attrNameLst>
                                      </p:cBhvr>
                                      <p:to>
                                        <p:strVal val="visible"/>
                                      </p:to>
                                    </p:set>
                                    <p:animEffect transition="in" filter="diamond(in)">
                                      <p:cBhvr>
                                        <p:cTn id="17" dur="2000"/>
                                        <p:tgtEl>
                                          <p:spTgt spid="34818"/>
                                        </p:tgtEl>
                                      </p:cBhvr>
                                    </p:animEffect>
                                  </p:childTnLst>
                                </p:cTn>
                              </p:par>
                            </p:childTnLst>
                          </p:cTn>
                        </p:par>
                        <p:par>
                          <p:cTn id="18" fill="hold">
                            <p:stCondLst>
                              <p:cond delay="9000"/>
                            </p:stCondLst>
                            <p:childTnLst>
                              <p:par>
                                <p:cTn id="19" presetID="8" presetClass="entr" presetSubtype="16" fill="hold" nodeType="afterEffect">
                                  <p:stCondLst>
                                    <p:cond delay="0"/>
                                  </p:stCondLst>
                                  <p:childTnLst>
                                    <p:set>
                                      <p:cBhvr>
                                        <p:cTn id="20" dur="1" fill="hold">
                                          <p:stCondLst>
                                            <p:cond delay="0"/>
                                          </p:stCondLst>
                                        </p:cTn>
                                        <p:tgtEl>
                                          <p:spTgt spid="34820"/>
                                        </p:tgtEl>
                                        <p:attrNameLst>
                                          <p:attrName>style.visibility</p:attrName>
                                        </p:attrNameLst>
                                      </p:cBhvr>
                                      <p:to>
                                        <p:strVal val="visible"/>
                                      </p:to>
                                    </p:set>
                                    <p:animEffect transition="in" filter="diamond(in)">
                                      <p:cBhvr>
                                        <p:cTn id="21" dur="20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1828800" y="152400"/>
            <a:ext cx="6096000" cy="1143000"/>
          </a:xfrm>
        </p:spPr>
        <p:txBody>
          <a:bodyPr/>
          <a:lstStyle/>
          <a:p>
            <a:pPr algn="ctr" eaLnBrk="1" hangingPunct="1"/>
            <a:r>
              <a:rPr lang="en-US" dirty="0"/>
              <a:t>TODD NEELY</a:t>
            </a:r>
          </a:p>
        </p:txBody>
      </p:sp>
      <p:sp>
        <p:nvSpPr>
          <p:cNvPr id="26628" name="Rectangle 3"/>
          <p:cNvSpPr>
            <a:spLocks noGrp="1" noChangeArrowheads="1"/>
          </p:cNvSpPr>
          <p:nvPr>
            <p:ph idx="1"/>
          </p:nvPr>
        </p:nvSpPr>
        <p:spPr>
          <a:xfrm>
            <a:off x="2514600" y="1143000"/>
            <a:ext cx="4114800" cy="5105400"/>
          </a:xfrm>
        </p:spPr>
        <p:txBody>
          <a:bodyPr/>
          <a:lstStyle/>
          <a:p>
            <a:pPr eaLnBrk="1" hangingPunct="1"/>
            <a:endParaRPr lang="en-US"/>
          </a:p>
        </p:txBody>
      </p:sp>
      <p:sp>
        <p:nvSpPr>
          <p:cNvPr id="5" name="Slide Number Placeholder 5"/>
          <p:cNvSpPr>
            <a:spLocks noGrp="1"/>
          </p:cNvSpPr>
          <p:nvPr>
            <p:ph type="sldNum" sz="quarter" idx="12"/>
          </p:nvPr>
        </p:nvSpPr>
        <p:spPr/>
        <p:txBody>
          <a:bodyPr/>
          <a:lstStyle/>
          <a:p>
            <a:pPr>
              <a:defRPr/>
            </a:pPr>
            <a:fld id="{303A5B9A-1176-4869-89F8-85751A8CC272}" type="slidenum">
              <a:rPr lang="en-US"/>
              <a:pPr>
                <a:defRPr/>
              </a:pPr>
              <a:t>14</a:t>
            </a:fld>
            <a:endParaRPr lang="en-US"/>
          </a:p>
        </p:txBody>
      </p:sp>
      <p:pic>
        <p:nvPicPr>
          <p:cNvPr id="63492" name="Picture 4" descr="F:\Don Horn\don114ToddNeely.jpg"/>
          <p:cNvPicPr>
            <a:picLocks noChangeAspect="1" noChangeArrowheads="1"/>
          </p:cNvPicPr>
          <p:nvPr/>
        </p:nvPicPr>
        <p:blipFill>
          <a:blip r:embed="rId2" cstate="print"/>
          <a:srcRect/>
          <a:stretch>
            <a:fillRect/>
          </a:stretch>
        </p:blipFill>
        <p:spPr bwMode="auto">
          <a:xfrm>
            <a:off x="2286000" y="1143000"/>
            <a:ext cx="4595813" cy="55832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withEffect">
                                  <p:stCondLst>
                                    <p:cond delay="0"/>
                                  </p:stCondLst>
                                  <p:iterate type="lt">
                                    <p:tmPct val="0"/>
                                  </p:iterate>
                                  <p:childTnLst>
                                    <p:set>
                                      <p:cBhvr>
                                        <p:cTn id="6" dur="1" fill="hold">
                                          <p:stCondLst>
                                            <p:cond delay="0"/>
                                          </p:stCondLst>
                                        </p:cTn>
                                        <p:tgtEl>
                                          <p:spTgt spid="63490"/>
                                        </p:tgtEl>
                                        <p:attrNameLst>
                                          <p:attrName>style.visibility</p:attrName>
                                        </p:attrNameLst>
                                      </p:cBhvr>
                                      <p:to>
                                        <p:strVal val="visible"/>
                                      </p:to>
                                    </p:set>
                                    <p:animEffect transition="in" filter="wheel(4)">
                                      <p:cBhvr>
                                        <p:cTn id="7" dur="2000"/>
                                        <p:tgtEl>
                                          <p:spTgt spid="63490"/>
                                        </p:tgtEl>
                                      </p:cBhvr>
                                    </p:animEffect>
                                  </p:childTnLst>
                                </p:cTn>
                              </p:par>
                            </p:childTnLst>
                          </p:cTn>
                        </p:par>
                        <p:par>
                          <p:cTn id="8" fill="hold">
                            <p:stCondLst>
                              <p:cond delay="2000"/>
                            </p:stCondLst>
                            <p:childTnLst>
                              <p:par>
                                <p:cTn id="9" presetID="21" presetClass="entr" presetSubtype="4" fill="hold" nodeType="afterEffect">
                                  <p:stCondLst>
                                    <p:cond delay="0"/>
                                  </p:stCondLst>
                                  <p:childTnLst>
                                    <p:set>
                                      <p:cBhvr>
                                        <p:cTn id="10" dur="1" fill="hold">
                                          <p:stCondLst>
                                            <p:cond delay="0"/>
                                          </p:stCondLst>
                                        </p:cTn>
                                        <p:tgtEl>
                                          <p:spTgt spid="63492"/>
                                        </p:tgtEl>
                                        <p:attrNameLst>
                                          <p:attrName>style.visibility</p:attrName>
                                        </p:attrNameLst>
                                      </p:cBhvr>
                                      <p:to>
                                        <p:strVal val="visible"/>
                                      </p:to>
                                    </p:set>
                                    <p:animEffect transition="in" filter="wheel(4)">
                                      <p:cBhvr>
                                        <p:cTn id="11" dur="5000"/>
                                        <p:tgtEl>
                                          <p:spTgt spid="63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JAMES CURTIS WILLIAMS AND RAYMOND JACKSON – DALLAS, TEXAS</a:t>
            </a:r>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676400" y="2362200"/>
            <a:ext cx="5687333"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44480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806" t="-3008" r="-7806" b="3008"/>
          <a:stretch/>
        </p:blipFill>
        <p:spPr bwMode="auto">
          <a:xfrm>
            <a:off x="304800" y="-228600"/>
            <a:ext cx="9594349" cy="14356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1234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762000"/>
            <a:ext cx="11455587" cy="14813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63125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219200"/>
            <a:ext cx="11243447" cy="14538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989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533400" y="152400"/>
            <a:ext cx="7924800" cy="762000"/>
          </a:xfrm>
        </p:spPr>
        <p:txBody>
          <a:bodyPr>
            <a:normAutofit fontScale="90000"/>
          </a:bodyPr>
          <a:lstStyle/>
          <a:p>
            <a:pPr algn="ctr" eaLnBrk="1" hangingPunct="1"/>
            <a:r>
              <a:rPr lang="en-US"/>
              <a:t>JAMES JOSEPH RICHARDSON</a:t>
            </a:r>
          </a:p>
        </p:txBody>
      </p:sp>
      <p:sp>
        <p:nvSpPr>
          <p:cNvPr id="27652" name="Rectangle 3"/>
          <p:cNvSpPr>
            <a:spLocks noGrp="1" noChangeArrowheads="1"/>
          </p:cNvSpPr>
          <p:nvPr>
            <p:ph idx="1"/>
          </p:nvPr>
        </p:nvSpPr>
        <p:spPr>
          <a:xfrm>
            <a:off x="0" y="1371600"/>
            <a:ext cx="9144000" cy="4038600"/>
          </a:xfrm>
        </p:spPr>
        <p:txBody>
          <a:bodyPr/>
          <a:lstStyle/>
          <a:p>
            <a:pPr eaLnBrk="1" hangingPunct="1">
              <a:buFont typeface="Wingdings" pitchFamily="2" charset="2"/>
              <a:buNone/>
            </a:pPr>
            <a:endParaRPr lang="en-US"/>
          </a:p>
        </p:txBody>
      </p:sp>
      <p:sp>
        <p:nvSpPr>
          <p:cNvPr id="5" name="Slide Number Placeholder 5"/>
          <p:cNvSpPr>
            <a:spLocks noGrp="1"/>
          </p:cNvSpPr>
          <p:nvPr>
            <p:ph type="sldNum" sz="quarter" idx="12"/>
          </p:nvPr>
        </p:nvSpPr>
        <p:spPr/>
        <p:txBody>
          <a:bodyPr/>
          <a:lstStyle/>
          <a:p>
            <a:pPr>
              <a:defRPr/>
            </a:pPr>
            <a:fld id="{E3A0CD3E-81C5-44A9-BE70-1598E4A1BC65}" type="slidenum">
              <a:rPr lang="en-US"/>
              <a:pPr>
                <a:defRPr/>
              </a:pPr>
              <a:t>19</a:t>
            </a:fld>
            <a:endParaRPr lang="en-US"/>
          </a:p>
        </p:txBody>
      </p:sp>
      <p:pic>
        <p:nvPicPr>
          <p:cNvPr id="33796" name="Picture 4" descr="F:\Don Horn\don115Richardsoncharacters.jpg"/>
          <p:cNvPicPr>
            <a:picLocks noChangeAspect="1" noChangeArrowheads="1"/>
          </p:cNvPicPr>
          <p:nvPr/>
        </p:nvPicPr>
        <p:blipFill>
          <a:blip r:embed="rId2" cstate="print"/>
          <a:srcRect/>
          <a:stretch>
            <a:fillRect/>
          </a:stretch>
        </p:blipFill>
        <p:spPr bwMode="auto">
          <a:xfrm>
            <a:off x="182563" y="1465263"/>
            <a:ext cx="8961437" cy="39258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wedge">
                                      <p:cBhvr>
                                        <p:cTn id="7" dur="3000"/>
                                        <p:tgtEl>
                                          <p:spTgt spid="33794"/>
                                        </p:tgtEl>
                                      </p:cBhvr>
                                    </p:animEffect>
                                  </p:childTnLst>
                                </p:cTn>
                              </p:par>
                            </p:childTnLst>
                          </p:cTn>
                        </p:par>
                        <p:par>
                          <p:cTn id="8" fill="hold">
                            <p:stCondLst>
                              <p:cond delay="3000"/>
                            </p:stCondLst>
                            <p:childTnLst>
                              <p:par>
                                <p:cTn id="9" presetID="21" presetClass="entr" presetSubtype="4" fill="hold" nodeType="afterEffect">
                                  <p:stCondLst>
                                    <p:cond delay="0"/>
                                  </p:stCondLst>
                                  <p:childTnLst>
                                    <p:set>
                                      <p:cBhvr>
                                        <p:cTn id="10" dur="1" fill="hold">
                                          <p:stCondLst>
                                            <p:cond delay="0"/>
                                          </p:stCondLst>
                                        </p:cTn>
                                        <p:tgtEl>
                                          <p:spTgt spid="33796"/>
                                        </p:tgtEl>
                                        <p:attrNameLst>
                                          <p:attrName>style.visibility</p:attrName>
                                        </p:attrNameLst>
                                      </p:cBhvr>
                                      <p:to>
                                        <p:strVal val="visible"/>
                                      </p:to>
                                    </p:set>
                                    <p:animEffect transition="in" filter="wheel(4)">
                                      <p:cBhvr>
                                        <p:cTn id="11" dur="2000"/>
                                        <p:tgtEl>
                                          <p:spTgt spid="33796"/>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xit" presetSubtype="4" fill="hold" nodeType="clickEffect">
                                  <p:stCondLst>
                                    <p:cond delay="0"/>
                                  </p:stCondLst>
                                  <p:childTnLst>
                                    <p:anim calcmode="lin" valueType="num">
                                      <p:cBhvr additive="base">
                                        <p:cTn id="15" dur="500"/>
                                        <p:tgtEl>
                                          <p:spTgt spid="33796"/>
                                        </p:tgtEl>
                                        <p:attrNameLst>
                                          <p:attrName>ppt_x</p:attrName>
                                        </p:attrNameLst>
                                      </p:cBhvr>
                                      <p:tavLst>
                                        <p:tav tm="0">
                                          <p:val>
                                            <p:strVal val="ppt_x"/>
                                          </p:val>
                                        </p:tav>
                                        <p:tav tm="100000">
                                          <p:val>
                                            <p:strVal val="ppt_x"/>
                                          </p:val>
                                        </p:tav>
                                      </p:tavLst>
                                    </p:anim>
                                    <p:anim calcmode="lin" valueType="num">
                                      <p:cBhvr additive="base">
                                        <p:cTn id="16" dur="500"/>
                                        <p:tgtEl>
                                          <p:spTgt spid="33796"/>
                                        </p:tgtEl>
                                        <p:attrNameLst>
                                          <p:attrName>ppt_y</p:attrName>
                                        </p:attrNameLst>
                                      </p:cBhvr>
                                      <p:tavLst>
                                        <p:tav tm="0">
                                          <p:val>
                                            <p:strVal val="ppt_y"/>
                                          </p:val>
                                        </p:tav>
                                        <p:tav tm="100000">
                                          <p:val>
                                            <p:strVal val="1+ppt_h/2"/>
                                          </p:val>
                                        </p:tav>
                                      </p:tavLst>
                                    </p:anim>
                                    <p:set>
                                      <p:cBhvr>
                                        <p:cTn id="17" dur="1" fill="hold">
                                          <p:stCondLst>
                                            <p:cond delay="499"/>
                                          </p:stCondLst>
                                        </p:cTn>
                                        <p:tgtEl>
                                          <p:spTgt spid="3379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6"/>
          <p:cNvSpPr>
            <a:spLocks noGrp="1" noChangeArrowheads="1"/>
          </p:cNvSpPr>
          <p:nvPr>
            <p:ph type="title"/>
          </p:nvPr>
        </p:nvSpPr>
        <p:spPr>
          <a:xfrm>
            <a:off x="1447800" y="609600"/>
            <a:ext cx="6096000" cy="1143000"/>
          </a:xfrm>
        </p:spPr>
        <p:txBody>
          <a:bodyPr>
            <a:normAutofit fontScale="90000"/>
          </a:bodyPr>
          <a:lstStyle/>
          <a:p>
            <a:pPr algn="ctr" eaLnBrk="1" hangingPunct="1"/>
            <a:r>
              <a:rPr lang="en-US"/>
              <a:t>The Power of This Office</a:t>
            </a:r>
          </a:p>
        </p:txBody>
      </p:sp>
      <p:sp>
        <p:nvSpPr>
          <p:cNvPr id="36868" name="Rectangle 7"/>
          <p:cNvSpPr>
            <a:spLocks noGrp="1" noChangeArrowheads="1"/>
          </p:cNvSpPr>
          <p:nvPr>
            <p:ph idx="1"/>
          </p:nvPr>
        </p:nvSpPr>
        <p:spPr>
          <a:xfrm>
            <a:off x="838200" y="1752600"/>
            <a:ext cx="8077200" cy="4343400"/>
          </a:xfrm>
        </p:spPr>
        <p:txBody>
          <a:bodyPr/>
          <a:lstStyle/>
          <a:p>
            <a:pPr eaLnBrk="1" hangingPunct="1"/>
            <a:r>
              <a:rPr lang="en-US">
                <a:cs typeface="Arial" charset="0"/>
              </a:rPr>
              <a:t>Do you fully appreciate what we do and the awesome amount of power we have? We prosecute:</a:t>
            </a:r>
          </a:p>
          <a:p>
            <a:pPr eaLnBrk="1" hangingPunct="1">
              <a:buFont typeface="Wingdings" pitchFamily="2" charset="2"/>
              <a:buNone/>
            </a:pPr>
            <a:endParaRPr lang="en-US">
              <a:latin typeface="Arial Unicode MS" pitchFamily="34" charset="-128"/>
              <a:ea typeface="Arial Unicode MS" pitchFamily="34" charset="-128"/>
              <a:cs typeface="Arial Unicode MS" pitchFamily="34" charset="-128"/>
            </a:endParaRPr>
          </a:p>
          <a:p>
            <a:pPr eaLnBrk="1" hangingPunct="1"/>
            <a:r>
              <a:rPr lang="en-US">
                <a:cs typeface="Arial" charset="0"/>
              </a:rPr>
              <a:t>	Police officers</a:t>
            </a:r>
            <a:endParaRPr lang="en-US">
              <a:latin typeface="Arial Unicode MS" pitchFamily="34" charset="-128"/>
              <a:ea typeface="Arial Unicode MS" pitchFamily="34" charset="-128"/>
              <a:cs typeface="Arial Unicode MS" pitchFamily="34" charset="-128"/>
            </a:endParaRPr>
          </a:p>
          <a:p>
            <a:pPr eaLnBrk="1" hangingPunct="1"/>
            <a:r>
              <a:rPr lang="en-US">
                <a:cs typeface="Times New Roman" charset="0"/>
              </a:rPr>
              <a:t>	Politicians</a:t>
            </a:r>
          </a:p>
          <a:p>
            <a:pPr eaLnBrk="1" hangingPunct="1"/>
            <a:r>
              <a:rPr lang="en-US">
                <a:cs typeface="Times New Roman" charset="0"/>
              </a:rPr>
              <a:t>      Commissioners -</a:t>
            </a:r>
            <a:endParaRPr lang="en-US">
              <a:cs typeface="Arial" charset="0"/>
            </a:endParaRPr>
          </a:p>
        </p:txBody>
      </p:sp>
      <p:sp>
        <p:nvSpPr>
          <p:cNvPr id="4" name="Slide Number Placeholder 5"/>
          <p:cNvSpPr>
            <a:spLocks noGrp="1"/>
          </p:cNvSpPr>
          <p:nvPr>
            <p:ph type="sldNum" sz="quarter" idx="12"/>
          </p:nvPr>
        </p:nvSpPr>
        <p:spPr/>
        <p:txBody>
          <a:bodyPr/>
          <a:lstStyle/>
          <a:p>
            <a:pPr>
              <a:defRPr/>
            </a:pPr>
            <a:fld id="{B5BDA1EE-452A-4D10-990A-15E48CC2DE61}" type="slidenum">
              <a:rPr lang="en-US"/>
              <a:pPr>
                <a:defRPr/>
              </a:pPr>
              <a:t>2</a:t>
            </a:fld>
            <a:endParaRPr lang="en-US"/>
          </a:p>
        </p:txBody>
      </p:sp>
      <p:pic>
        <p:nvPicPr>
          <p:cNvPr id="2050" name="Picture 2"/>
          <p:cNvPicPr>
            <a:picLocks noChangeAspect="1" noChangeArrowheads="1"/>
          </p:cNvPicPr>
          <p:nvPr/>
        </p:nvPicPr>
        <p:blipFill>
          <a:blip r:embed="rId3" cstate="print"/>
          <a:srcRect/>
          <a:stretch>
            <a:fillRect/>
          </a:stretch>
        </p:blipFill>
        <p:spPr bwMode="auto">
          <a:xfrm>
            <a:off x="5143500" y="4648200"/>
            <a:ext cx="1866900" cy="1771650"/>
          </a:xfrm>
          <a:prstGeom prst="rect">
            <a:avLst/>
          </a:prstGeom>
          <a:noFill/>
          <a:ln w="9525">
            <a:noFill/>
            <a:miter lim="800000"/>
            <a:headEnd/>
            <a:tailEnd/>
          </a:ln>
          <a:effectLst/>
        </p:spPr>
      </p:pic>
    </p:spTree>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CASE AND THE PLAYERS</a:t>
            </a:r>
          </a:p>
        </p:txBody>
      </p:sp>
      <p:sp>
        <p:nvSpPr>
          <p:cNvPr id="3" name="Content Placeholder 2"/>
          <p:cNvSpPr>
            <a:spLocks noGrp="1"/>
          </p:cNvSpPr>
          <p:nvPr>
            <p:ph idx="1"/>
          </p:nvPr>
        </p:nvSpPr>
        <p:spPr/>
        <p:txBody>
          <a:bodyPr/>
          <a:lstStyle/>
          <a:p>
            <a:r>
              <a:rPr lang="en-US" dirty="0"/>
              <a:t>Gerald Purvis</a:t>
            </a:r>
          </a:p>
          <a:p>
            <a:r>
              <a:rPr lang="en-US" dirty="0"/>
              <a:t>James Joseph Richardson</a:t>
            </a:r>
          </a:p>
          <a:p>
            <a:r>
              <a:rPr lang="en-US" dirty="0"/>
              <a:t>Annie Mae Richardson</a:t>
            </a:r>
          </a:p>
          <a:p>
            <a:r>
              <a:rPr lang="en-US" dirty="0"/>
              <a:t>Betsy Reese</a:t>
            </a:r>
          </a:p>
          <a:p>
            <a:r>
              <a:rPr lang="en-US" dirty="0"/>
              <a:t>Dorothy Bracey – The trip to Sarasota</a:t>
            </a:r>
          </a:p>
        </p:txBody>
      </p:sp>
    </p:spTree>
    <p:extLst>
      <p:ext uri="{BB962C8B-B14F-4D97-AF65-F5344CB8AC3E}">
        <p14:creationId xmlns:p14="http://schemas.microsoft.com/office/powerpoint/2010/main" val="3313292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1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p:cTn id="30"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 calcmode="lin" valueType="num">
                                      <p:cBhvr>
                                        <p:cTn id="38"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9"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40"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41" dur="1000"/>
                                        <p:tgtEl>
                                          <p:spTgt spid="3">
                                            <p:txEl>
                                              <p:pRg st="3" end="3"/>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anim calcmode="lin" valueType="num">
                                      <p:cBhvr>
                                        <p:cTn id="46"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7"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8"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9"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FRANK SCHAUB</a:t>
            </a:r>
          </a:p>
        </p:txBody>
      </p:sp>
      <p:sp>
        <p:nvSpPr>
          <p:cNvPr id="3" name="Content Placeholder 2"/>
          <p:cNvSpPr>
            <a:spLocks noGrp="1"/>
          </p:cNvSpPr>
          <p:nvPr>
            <p:ph idx="1"/>
          </p:nvPr>
        </p:nvSpPr>
        <p:spPr/>
        <p:txBody>
          <a:bodyPr/>
          <a:lstStyle/>
          <a:p>
            <a:r>
              <a:rPr lang="en-US" dirty="0"/>
              <a:t>State Attorney, 12</a:t>
            </a:r>
            <a:r>
              <a:rPr lang="en-US" baseline="30000" dirty="0"/>
              <a:t>th</a:t>
            </a:r>
            <a:r>
              <a:rPr lang="en-US" dirty="0"/>
              <a:t> Judicial Circuit</a:t>
            </a:r>
          </a:p>
          <a:p>
            <a:r>
              <a:rPr lang="en-US" dirty="0"/>
              <a:t>Prosecuted the case against James Joseph Richardson</a:t>
            </a:r>
          </a:p>
          <a:p>
            <a:r>
              <a:rPr lang="en-US" dirty="0"/>
              <a:t>Disputes allegations that prosecutors withheld evidence</a:t>
            </a:r>
          </a:p>
          <a:p>
            <a:r>
              <a:rPr lang="en-US" dirty="0"/>
              <a:t>Disputes allegations that prosecutors allowed perjured testimony</a:t>
            </a:r>
          </a:p>
          <a:p>
            <a:r>
              <a:rPr lang="en-US" dirty="0"/>
              <a:t>He went to his grave professing James Richardson’s guilt for these murders</a:t>
            </a:r>
          </a:p>
        </p:txBody>
      </p:sp>
    </p:spTree>
    <p:extLst>
      <p:ext uri="{BB962C8B-B14F-4D97-AF65-F5344CB8AC3E}">
        <p14:creationId xmlns:p14="http://schemas.microsoft.com/office/powerpoint/2010/main" val="1579187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3">
                                            <p:txEl>
                                              <p:pRg st="0" end="0"/>
                                            </p:txEl>
                                          </p:spTgt>
                                        </p:tgtEl>
                                      </p:cBhvr>
                                    </p:animEffect>
                                  </p:childTnLst>
                                </p:cTn>
                              </p:par>
                            </p:childTnLst>
                          </p:cTn>
                        </p:par>
                        <p:par>
                          <p:cTn id="17" fill="hold">
                            <p:stCondLst>
                              <p:cond delay="500"/>
                            </p:stCondLst>
                            <p:childTnLst>
                              <p:par>
                                <p:cTn id="18" presetID="53" presetClass="entr" presetSubtype="16" fill="hold" nodeType="afterEffect">
                                  <p:stCondLst>
                                    <p:cond delay="200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1" dur="2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2" dur="2000"/>
                                        <p:tgtEl>
                                          <p:spTgt spid="3">
                                            <p:txEl>
                                              <p:pRg st="1" end="1"/>
                                            </p:txEl>
                                          </p:spTgt>
                                        </p:tgtEl>
                                      </p:cBhvr>
                                    </p:animEffect>
                                  </p:childTnLst>
                                </p:cTn>
                              </p:par>
                            </p:childTnLst>
                          </p:cTn>
                        </p:par>
                        <p:par>
                          <p:cTn id="23" fill="hold">
                            <p:stCondLst>
                              <p:cond delay="4500"/>
                            </p:stCondLst>
                            <p:childTnLst>
                              <p:par>
                                <p:cTn id="24" presetID="53" presetClass="entr" presetSubtype="16" fill="hold" nodeType="afterEffect">
                                  <p:stCondLst>
                                    <p:cond delay="200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2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2000"/>
                                        <p:tgtEl>
                                          <p:spTgt spid="3">
                                            <p:txEl>
                                              <p:pRg st="2" end="2"/>
                                            </p:txEl>
                                          </p:spTgt>
                                        </p:tgtEl>
                                      </p:cBhvr>
                                    </p:animEffect>
                                  </p:childTnLst>
                                </p:cTn>
                              </p:par>
                            </p:childTnLst>
                          </p:cTn>
                        </p:par>
                        <p:par>
                          <p:cTn id="29" fill="hold">
                            <p:stCondLst>
                              <p:cond delay="8500"/>
                            </p:stCondLst>
                            <p:childTnLst>
                              <p:par>
                                <p:cTn id="30" presetID="53" presetClass="entr" presetSubtype="16" fill="hold" nodeType="afterEffect">
                                  <p:stCondLst>
                                    <p:cond delay="200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p:cTn id="32"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3" dur="2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4" dur="2000"/>
                                        <p:tgtEl>
                                          <p:spTgt spid="3">
                                            <p:txEl>
                                              <p:pRg st="3" end="3"/>
                                            </p:txEl>
                                          </p:spTgt>
                                        </p:tgtEl>
                                      </p:cBhvr>
                                    </p:animEffect>
                                  </p:childTnLst>
                                </p:cTn>
                              </p:par>
                            </p:childTnLst>
                          </p:cTn>
                        </p:par>
                        <p:par>
                          <p:cTn id="35" fill="hold">
                            <p:stCondLst>
                              <p:cond delay="12500"/>
                            </p:stCondLst>
                            <p:childTnLst>
                              <p:par>
                                <p:cTn id="36" presetID="53" presetClass="entr" presetSubtype="16" fill="hold" nodeType="afterEffect">
                                  <p:stCondLst>
                                    <p:cond delay="200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p:cTn id="38"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9" dur="2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40"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7"/>
          <p:cNvSpPr>
            <a:spLocks noGrp="1" noChangeArrowheads="1"/>
          </p:cNvSpPr>
          <p:nvPr>
            <p:ph type="title"/>
          </p:nvPr>
        </p:nvSpPr>
        <p:spPr>
          <a:xfrm>
            <a:off x="1676400" y="533400"/>
            <a:ext cx="6096000" cy="1143000"/>
          </a:xfrm>
        </p:spPr>
        <p:txBody>
          <a:bodyPr>
            <a:normAutofit fontScale="90000"/>
          </a:bodyPr>
          <a:lstStyle/>
          <a:p>
            <a:pPr algn="ctr" eaLnBrk="1" hangingPunct="1"/>
            <a:r>
              <a:rPr lang="en-US" dirty="0"/>
              <a:t>Frank </a:t>
            </a:r>
            <a:r>
              <a:rPr lang="en-US" dirty="0" err="1"/>
              <a:t>Schaub’s</a:t>
            </a:r>
            <a:r>
              <a:rPr lang="en-US" dirty="0"/>
              <a:t> Obituary</a:t>
            </a:r>
          </a:p>
        </p:txBody>
      </p:sp>
      <p:sp>
        <p:nvSpPr>
          <p:cNvPr id="4" name="Slide Number Placeholder 4"/>
          <p:cNvSpPr>
            <a:spLocks noGrp="1"/>
          </p:cNvSpPr>
          <p:nvPr>
            <p:ph type="sldNum" sz="quarter" idx="12"/>
          </p:nvPr>
        </p:nvSpPr>
        <p:spPr/>
        <p:txBody>
          <a:bodyPr/>
          <a:lstStyle/>
          <a:p>
            <a:pPr>
              <a:defRPr/>
            </a:pPr>
            <a:fld id="{1D7CDE34-18C5-48EF-9472-1F33792930C7}" type="slidenum">
              <a:rPr lang="en-US"/>
              <a:pPr>
                <a:defRPr/>
              </a:pPr>
              <a:t>22</a:t>
            </a:fld>
            <a:endParaRPr lang="en-US"/>
          </a:p>
        </p:txBody>
      </p:sp>
      <p:pic>
        <p:nvPicPr>
          <p:cNvPr id="31747" name="Picture 4" descr="F:\Don Horn\don117Schaub.jpg"/>
          <p:cNvPicPr>
            <a:picLocks noChangeAspect="1" noChangeArrowheads="1"/>
          </p:cNvPicPr>
          <p:nvPr/>
        </p:nvPicPr>
        <p:blipFill>
          <a:blip r:embed="rId2" cstate="print"/>
          <a:srcRect/>
          <a:stretch>
            <a:fillRect/>
          </a:stretch>
        </p:blipFill>
        <p:spPr bwMode="auto">
          <a:xfrm>
            <a:off x="1181100" y="2133600"/>
            <a:ext cx="6778625" cy="3511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1000"/>
                                  </p:stCondLst>
                                  <p:childTnLst>
                                    <p:set>
                                      <p:cBhvr>
                                        <p:cTn id="6" dur="1" fill="hold">
                                          <p:stCondLst>
                                            <p:cond delay="0"/>
                                          </p:stCondLst>
                                        </p:cTn>
                                        <p:tgtEl>
                                          <p:spTgt spid="31748"/>
                                        </p:tgtEl>
                                        <p:attrNameLst>
                                          <p:attrName>style.visibility</p:attrName>
                                        </p:attrNameLst>
                                      </p:cBhvr>
                                      <p:to>
                                        <p:strVal val="visible"/>
                                      </p:to>
                                    </p:set>
                                    <p:anim calcmode="lin" valueType="num">
                                      <p:cBhvr>
                                        <p:cTn id="7" dur="500" fill="hold"/>
                                        <p:tgtEl>
                                          <p:spTgt spid="31748"/>
                                        </p:tgtEl>
                                        <p:attrNameLst>
                                          <p:attrName>ppt_w</p:attrName>
                                        </p:attrNameLst>
                                      </p:cBhvr>
                                      <p:tavLst>
                                        <p:tav tm="0">
                                          <p:val>
                                            <p:fltVal val="0"/>
                                          </p:val>
                                        </p:tav>
                                        <p:tav tm="100000">
                                          <p:val>
                                            <p:strVal val="#ppt_w"/>
                                          </p:val>
                                        </p:tav>
                                      </p:tavLst>
                                    </p:anim>
                                    <p:anim calcmode="lin" valueType="num">
                                      <p:cBhvr>
                                        <p:cTn id="8" dur="500" fill="hold"/>
                                        <p:tgtEl>
                                          <p:spTgt spid="31748"/>
                                        </p:tgtEl>
                                        <p:attrNameLst>
                                          <p:attrName>ppt_h</p:attrName>
                                        </p:attrNameLst>
                                      </p:cBhvr>
                                      <p:tavLst>
                                        <p:tav tm="0">
                                          <p:val>
                                            <p:fltVal val="0"/>
                                          </p:val>
                                        </p:tav>
                                        <p:tav tm="100000">
                                          <p:val>
                                            <p:strVal val="#ppt_h"/>
                                          </p:val>
                                        </p:tav>
                                      </p:tavLst>
                                    </p:anim>
                                    <p:animEffect transition="in" filter="fade">
                                      <p:cBhvr>
                                        <p:cTn id="9" dur="500"/>
                                        <p:tgtEl>
                                          <p:spTgt spid="31748"/>
                                        </p:tgtEl>
                                      </p:cBhvr>
                                    </p:animEffect>
                                  </p:childTnLst>
                                </p:cTn>
                              </p:par>
                            </p:childTnLst>
                          </p:cTn>
                        </p:par>
                        <p:par>
                          <p:cTn id="10" fill="hold">
                            <p:stCondLst>
                              <p:cond delay="1500"/>
                            </p:stCondLst>
                            <p:childTnLst>
                              <p:par>
                                <p:cTn id="11" presetID="31" presetClass="entr" presetSubtype="0" fill="hold" nodeType="afterEffect">
                                  <p:stCondLst>
                                    <p:cond delay="1000"/>
                                  </p:stCondLst>
                                  <p:childTnLst>
                                    <p:set>
                                      <p:cBhvr>
                                        <p:cTn id="12" dur="1" fill="hold">
                                          <p:stCondLst>
                                            <p:cond delay="0"/>
                                          </p:stCondLst>
                                        </p:cTn>
                                        <p:tgtEl>
                                          <p:spTgt spid="31747"/>
                                        </p:tgtEl>
                                        <p:attrNameLst>
                                          <p:attrName>style.visibility</p:attrName>
                                        </p:attrNameLst>
                                      </p:cBhvr>
                                      <p:to>
                                        <p:strVal val="visible"/>
                                      </p:to>
                                    </p:set>
                                    <p:anim calcmode="lin" valueType="num">
                                      <p:cBhvr>
                                        <p:cTn id="13" dur="2000" fill="hold"/>
                                        <p:tgtEl>
                                          <p:spTgt spid="31747"/>
                                        </p:tgtEl>
                                        <p:attrNameLst>
                                          <p:attrName>ppt_w</p:attrName>
                                        </p:attrNameLst>
                                      </p:cBhvr>
                                      <p:tavLst>
                                        <p:tav tm="0">
                                          <p:val>
                                            <p:fltVal val="0"/>
                                          </p:val>
                                        </p:tav>
                                        <p:tav tm="100000">
                                          <p:val>
                                            <p:strVal val="#ppt_w"/>
                                          </p:val>
                                        </p:tav>
                                      </p:tavLst>
                                    </p:anim>
                                    <p:anim calcmode="lin" valueType="num">
                                      <p:cBhvr>
                                        <p:cTn id="14" dur="2000" fill="hold"/>
                                        <p:tgtEl>
                                          <p:spTgt spid="31747"/>
                                        </p:tgtEl>
                                        <p:attrNameLst>
                                          <p:attrName>ppt_h</p:attrName>
                                        </p:attrNameLst>
                                      </p:cBhvr>
                                      <p:tavLst>
                                        <p:tav tm="0">
                                          <p:val>
                                            <p:fltVal val="0"/>
                                          </p:val>
                                        </p:tav>
                                        <p:tav tm="100000">
                                          <p:val>
                                            <p:strVal val="#ppt_h"/>
                                          </p:val>
                                        </p:tav>
                                      </p:tavLst>
                                    </p:anim>
                                    <p:anim calcmode="lin" valueType="num">
                                      <p:cBhvr>
                                        <p:cTn id="15" dur="2000" fill="hold"/>
                                        <p:tgtEl>
                                          <p:spTgt spid="31747"/>
                                        </p:tgtEl>
                                        <p:attrNameLst>
                                          <p:attrName>style.rotation</p:attrName>
                                        </p:attrNameLst>
                                      </p:cBhvr>
                                      <p:tavLst>
                                        <p:tav tm="0">
                                          <p:val>
                                            <p:fltVal val="90"/>
                                          </p:val>
                                        </p:tav>
                                        <p:tav tm="100000">
                                          <p:val>
                                            <p:fltVal val="0"/>
                                          </p:val>
                                        </p:tav>
                                      </p:tavLst>
                                    </p:anim>
                                    <p:animEffect transition="in" filter="fade">
                                      <p:cBhvr>
                                        <p:cTn id="16" dur="20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219200"/>
          </a:xfrm>
        </p:spPr>
        <p:txBody>
          <a:bodyPr>
            <a:noAutofit/>
          </a:bodyPr>
          <a:lstStyle/>
          <a:p>
            <a:r>
              <a:rPr lang="en-US" sz="4000" dirty="0"/>
              <a:t>Although </a:t>
            </a:r>
            <a:r>
              <a:rPr lang="en-US" sz="4000" dirty="0" err="1"/>
              <a:t>Schaub</a:t>
            </a:r>
            <a:r>
              <a:rPr lang="en-US" sz="4000" dirty="0"/>
              <a:t> went to his grave believing Richardson was guilty . . .</a:t>
            </a:r>
          </a:p>
        </p:txBody>
      </p:sp>
      <p:sp>
        <p:nvSpPr>
          <p:cNvPr id="3" name="Content Placeholder 2"/>
          <p:cNvSpPr>
            <a:spLocks noGrp="1"/>
          </p:cNvSpPr>
          <p:nvPr>
            <p:ph idx="1"/>
          </p:nvPr>
        </p:nvSpPr>
        <p:spPr/>
        <p:txBody>
          <a:bodyPr/>
          <a:lstStyle/>
          <a:p>
            <a:r>
              <a:rPr lang="en-US" b="1" dirty="0"/>
              <a:t>After</a:t>
            </a:r>
            <a:r>
              <a:rPr lang="en-US" dirty="0"/>
              <a:t> Richardson was </a:t>
            </a:r>
            <a:r>
              <a:rPr lang="en-US" b="1" dirty="0"/>
              <a:t>arrested and Indicted</a:t>
            </a:r>
            <a:r>
              <a:rPr lang="en-US" dirty="0"/>
              <a:t>, State Attorney </a:t>
            </a:r>
            <a:r>
              <a:rPr lang="en-US" dirty="0" err="1"/>
              <a:t>Schaub</a:t>
            </a:r>
            <a:r>
              <a:rPr lang="en-US" dirty="0"/>
              <a:t> sent a letter to the Florida Bureau of Law Enforcement dated January 15, 1968, advising:</a:t>
            </a:r>
          </a:p>
          <a:p>
            <a:r>
              <a:rPr lang="en-US" dirty="0"/>
              <a:t>The “case has been investigated by </a:t>
            </a:r>
            <a:r>
              <a:rPr lang="en-US" dirty="0" err="1"/>
              <a:t>DeSoto</a:t>
            </a:r>
            <a:r>
              <a:rPr lang="en-US" dirty="0"/>
              <a:t> Sheriff’s Office.”</a:t>
            </a:r>
          </a:p>
          <a:p>
            <a:r>
              <a:rPr lang="en-US" dirty="0"/>
              <a:t>“We are in dire need of an investigation . . . By experienced and competent criminal investigators.”</a:t>
            </a:r>
          </a:p>
          <a:p>
            <a:r>
              <a:rPr lang="en-US" dirty="0"/>
              <a:t>“There is not sufficient action to justify court action.”</a:t>
            </a:r>
          </a:p>
          <a:p>
            <a:r>
              <a:rPr lang="en-US" dirty="0"/>
              <a:t>“If additional information is not developed, the case will be </a:t>
            </a:r>
            <a:r>
              <a:rPr lang="en-US" dirty="0" err="1"/>
              <a:t>nolle</a:t>
            </a:r>
            <a:r>
              <a:rPr lang="en-US" dirty="0"/>
              <a:t> </a:t>
            </a:r>
            <a:r>
              <a:rPr lang="en-US" dirty="0" err="1"/>
              <a:t>prosequi</a:t>
            </a:r>
            <a:r>
              <a:rPr lang="en-US" dirty="0"/>
              <a:t>.”</a:t>
            </a:r>
          </a:p>
          <a:p>
            <a:pPr marL="0" indent="0">
              <a:buNone/>
            </a:pPr>
            <a:endParaRPr lang="en-US" dirty="0"/>
          </a:p>
        </p:txBody>
      </p:sp>
    </p:spTree>
    <p:extLst>
      <p:ext uri="{BB962C8B-B14F-4D97-AF65-F5344CB8AC3E}">
        <p14:creationId xmlns:p14="http://schemas.microsoft.com/office/powerpoint/2010/main" val="1684619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nodeType="afterEffect">
                                  <p:stCondLst>
                                    <p:cond delay="200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2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2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0" dur="2000"/>
                                        <p:tgtEl>
                                          <p:spTgt spid="3">
                                            <p:txEl>
                                              <p:pRg st="1" end="1"/>
                                            </p:txEl>
                                          </p:spTgt>
                                        </p:tgtEl>
                                      </p:cBhvr>
                                    </p:animEffect>
                                  </p:childTnLst>
                                </p:cTn>
                              </p:par>
                            </p:childTnLst>
                          </p:cTn>
                        </p:par>
                        <p:par>
                          <p:cTn id="21" fill="hold">
                            <p:stCondLst>
                              <p:cond delay="2000"/>
                            </p:stCondLst>
                            <p:childTnLst>
                              <p:par>
                                <p:cTn id="22" presetID="53" presetClass="entr" presetSubtype="16" fill="hold" nodeType="afterEffect">
                                  <p:stCondLst>
                                    <p:cond delay="250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5" dur="2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6" dur="2000"/>
                                        <p:tgtEl>
                                          <p:spTgt spid="3">
                                            <p:txEl>
                                              <p:pRg st="2" end="2"/>
                                            </p:txEl>
                                          </p:spTgt>
                                        </p:tgtEl>
                                      </p:cBhvr>
                                    </p:animEffect>
                                  </p:childTnLst>
                                </p:cTn>
                              </p:par>
                            </p:childTnLst>
                          </p:cTn>
                        </p:par>
                        <p:par>
                          <p:cTn id="27" fill="hold">
                            <p:stCondLst>
                              <p:cond delay="6500"/>
                            </p:stCondLst>
                            <p:childTnLst>
                              <p:par>
                                <p:cTn id="28" presetID="53" presetClass="entr" presetSubtype="16" fill="hold" nodeType="afterEffect">
                                  <p:stCondLst>
                                    <p:cond delay="200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2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1" dur="2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2" dur="2000"/>
                                        <p:tgtEl>
                                          <p:spTgt spid="3">
                                            <p:txEl>
                                              <p:pRg st="3" end="3"/>
                                            </p:txEl>
                                          </p:spTgt>
                                        </p:tgtEl>
                                      </p:cBhvr>
                                    </p:animEffect>
                                  </p:childTnLst>
                                </p:cTn>
                              </p:par>
                            </p:childTnLst>
                          </p:cTn>
                        </p:par>
                        <p:par>
                          <p:cTn id="33" fill="hold">
                            <p:stCondLst>
                              <p:cond delay="10500"/>
                            </p:stCondLst>
                            <p:childTnLst>
                              <p:par>
                                <p:cTn id="34" presetID="53" presetClass="entr" presetSubtype="16" fill="hold" nodeType="afterEffect">
                                  <p:stCondLst>
                                    <p:cond delay="200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2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7" dur="2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533400"/>
            <a:ext cx="7315200" cy="6617196"/>
          </a:xfrm>
          <a:prstGeom prst="rect">
            <a:avLst/>
          </a:prstGeom>
          <a:noFill/>
        </p:spPr>
        <p:txBody>
          <a:bodyPr wrap="square" rtlCol="0">
            <a:spAutoFit/>
          </a:bodyPr>
          <a:lstStyle/>
          <a:p>
            <a:r>
              <a:rPr lang="en-US" sz="2400" dirty="0"/>
              <a:t>January 15, 1968</a:t>
            </a:r>
          </a:p>
          <a:p>
            <a:r>
              <a:rPr lang="en-US" sz="2400" dirty="0"/>
              <a:t>“We must be cautious in our final decision because the newspapers have led the public to believe that Richardson is guilty and sufficient evidence has been obtained to convict him.”</a:t>
            </a:r>
          </a:p>
          <a:p>
            <a:endParaRPr lang="en-US" sz="2400" dirty="0"/>
          </a:p>
          <a:p>
            <a:r>
              <a:rPr lang="en-US" sz="2400" dirty="0"/>
              <a:t>January 30, 1968</a:t>
            </a:r>
          </a:p>
          <a:p>
            <a:r>
              <a:rPr lang="en-US" sz="2400" dirty="0"/>
              <a:t>Letter from </a:t>
            </a:r>
            <a:r>
              <a:rPr lang="en-US" sz="2400" dirty="0" err="1"/>
              <a:t>Schaub</a:t>
            </a:r>
            <a:r>
              <a:rPr lang="en-US" sz="2400" dirty="0"/>
              <a:t>- “It would appear if no progress is made and sufficient evidence is not found to make a prima facie case, consideration will have to be given to dismissal of these charges.”</a:t>
            </a:r>
          </a:p>
          <a:p>
            <a:endParaRPr lang="en-US" sz="2400" dirty="0"/>
          </a:p>
          <a:p>
            <a:r>
              <a:rPr lang="en-US" sz="2400" dirty="0"/>
              <a:t>February 28, 1968</a:t>
            </a:r>
          </a:p>
          <a:p>
            <a:r>
              <a:rPr lang="en-US" sz="2400" dirty="0"/>
              <a:t>In a letter  from </a:t>
            </a:r>
            <a:r>
              <a:rPr lang="en-US" sz="2400" dirty="0" err="1"/>
              <a:t>Schaub</a:t>
            </a:r>
            <a:r>
              <a:rPr lang="en-US" sz="2400" dirty="0"/>
              <a:t> to Leroy Hill he hints that proof will not be evident and presumption not great if a bond hearing is held. </a:t>
            </a:r>
          </a:p>
          <a:p>
            <a:endParaRPr lang="en-US" sz="2000" dirty="0"/>
          </a:p>
          <a:p>
            <a:endParaRPr lang="en-US" sz="2000" dirty="0"/>
          </a:p>
        </p:txBody>
      </p:sp>
    </p:spTree>
    <p:extLst>
      <p:ext uri="{BB962C8B-B14F-4D97-AF65-F5344CB8AC3E}">
        <p14:creationId xmlns:p14="http://schemas.microsoft.com/office/powerpoint/2010/main" val="3359833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heel(1)">
                                      <p:cBhvr>
                                        <p:cTn id="7" dur="2000"/>
                                        <p:tgtEl>
                                          <p:spTgt spid="4">
                                            <p:txEl>
                                              <p:pRg st="0" end="0"/>
                                            </p:txEl>
                                          </p:spTgt>
                                        </p:tgtEl>
                                      </p:cBhvr>
                                    </p:animEffect>
                                  </p:childTnLst>
                                </p:cTn>
                              </p:par>
                            </p:childTnLst>
                          </p:cTn>
                        </p:par>
                        <p:par>
                          <p:cTn id="8" fill="hold">
                            <p:stCondLst>
                              <p:cond delay="2000"/>
                            </p:stCondLst>
                            <p:childTnLst>
                              <p:par>
                                <p:cTn id="9" presetID="6" presetClass="entr" presetSubtype="16"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circle(in)">
                                      <p:cBhvr>
                                        <p:cTn id="11" dur="2000"/>
                                        <p:tgtEl>
                                          <p:spTgt spid="4">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4">
                                            <p:txEl>
                                              <p:pRg st="3" end="3"/>
                                            </p:txEl>
                                          </p:spTgt>
                                        </p:tgtEl>
                                        <p:attrNameLst>
                                          <p:attrName>style.visibility</p:attrName>
                                        </p:attrNameLst>
                                      </p:cBhvr>
                                      <p:to>
                                        <p:strVal val="visible"/>
                                      </p:to>
                                    </p:set>
                                    <p:animEffect transition="in" filter="wheel(1)">
                                      <p:cBhvr>
                                        <p:cTn id="16" dur="2000"/>
                                        <p:tgtEl>
                                          <p:spTgt spid="4">
                                            <p:txEl>
                                              <p:pRg st="3" end="3"/>
                                            </p:txEl>
                                          </p:spTgt>
                                        </p:tgtEl>
                                      </p:cBhvr>
                                    </p:animEffect>
                                  </p:childTnLst>
                                </p:cTn>
                              </p:par>
                            </p:childTnLst>
                          </p:cTn>
                        </p:par>
                        <p:par>
                          <p:cTn id="17" fill="hold">
                            <p:stCondLst>
                              <p:cond delay="2000"/>
                            </p:stCondLst>
                            <p:childTnLst>
                              <p:par>
                                <p:cTn id="18" presetID="6" presetClass="entr" presetSubtype="16" fill="hold" nodeType="afterEffect">
                                  <p:stCondLst>
                                    <p:cond delay="2000"/>
                                  </p:stCondLst>
                                  <p:childTnLst>
                                    <p:set>
                                      <p:cBhvr>
                                        <p:cTn id="19" dur="1" fill="hold">
                                          <p:stCondLst>
                                            <p:cond delay="0"/>
                                          </p:stCondLst>
                                        </p:cTn>
                                        <p:tgtEl>
                                          <p:spTgt spid="4">
                                            <p:txEl>
                                              <p:pRg st="4" end="4"/>
                                            </p:txEl>
                                          </p:spTgt>
                                        </p:tgtEl>
                                        <p:attrNameLst>
                                          <p:attrName>style.visibility</p:attrName>
                                        </p:attrNameLst>
                                      </p:cBhvr>
                                      <p:to>
                                        <p:strVal val="visible"/>
                                      </p:to>
                                    </p:set>
                                    <p:animEffect transition="in" filter="circle(in)">
                                      <p:cBhvr>
                                        <p:cTn id="20" dur="2000"/>
                                        <p:tgtEl>
                                          <p:spTgt spid="4">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4">
                                            <p:txEl>
                                              <p:pRg st="6" end="6"/>
                                            </p:txEl>
                                          </p:spTgt>
                                        </p:tgtEl>
                                        <p:attrNameLst>
                                          <p:attrName>style.visibility</p:attrName>
                                        </p:attrNameLst>
                                      </p:cBhvr>
                                      <p:to>
                                        <p:strVal val="visible"/>
                                      </p:to>
                                    </p:set>
                                    <p:animEffect transition="in" filter="circle(in)">
                                      <p:cBhvr>
                                        <p:cTn id="25" dur="2000"/>
                                        <p:tgtEl>
                                          <p:spTgt spid="4">
                                            <p:txEl>
                                              <p:pRg st="6" end="6"/>
                                            </p:txEl>
                                          </p:spTgt>
                                        </p:tgtEl>
                                      </p:cBhvr>
                                    </p:animEffect>
                                  </p:childTnLst>
                                </p:cTn>
                              </p:par>
                            </p:childTnLst>
                          </p:cTn>
                        </p:par>
                        <p:par>
                          <p:cTn id="26" fill="hold">
                            <p:stCondLst>
                              <p:cond delay="2000"/>
                            </p:stCondLst>
                            <p:childTnLst>
                              <p:par>
                                <p:cTn id="27" presetID="6" presetClass="entr" presetSubtype="16" fill="hold" nodeType="afterEffect">
                                  <p:stCondLst>
                                    <p:cond delay="1000"/>
                                  </p:stCondLst>
                                  <p:childTnLst>
                                    <p:set>
                                      <p:cBhvr>
                                        <p:cTn id="28" dur="1" fill="hold">
                                          <p:stCondLst>
                                            <p:cond delay="0"/>
                                          </p:stCondLst>
                                        </p:cTn>
                                        <p:tgtEl>
                                          <p:spTgt spid="4">
                                            <p:txEl>
                                              <p:pRg st="7" end="7"/>
                                            </p:txEl>
                                          </p:spTgt>
                                        </p:tgtEl>
                                        <p:attrNameLst>
                                          <p:attrName>style.visibility</p:attrName>
                                        </p:attrNameLst>
                                      </p:cBhvr>
                                      <p:to>
                                        <p:strVal val="visible"/>
                                      </p:to>
                                    </p:set>
                                    <p:animEffect transition="in" filter="circle(in)">
                                      <p:cBhvr>
                                        <p:cTn id="29" dur="2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95400" y="762000"/>
            <a:ext cx="6019800" cy="5262979"/>
          </a:xfrm>
          <a:prstGeom prst="rect">
            <a:avLst/>
          </a:prstGeom>
        </p:spPr>
        <p:txBody>
          <a:bodyPr wrap="square">
            <a:spAutoFit/>
          </a:bodyPr>
          <a:lstStyle/>
          <a:p>
            <a:r>
              <a:rPr lang="en-US" sz="2800" dirty="0"/>
              <a:t>March 25, 1968</a:t>
            </a:r>
          </a:p>
          <a:p>
            <a:r>
              <a:rPr lang="en-US" sz="2800" dirty="0"/>
              <a:t>Memo from FBLE Agent to Director </a:t>
            </a:r>
            <a:r>
              <a:rPr lang="en-US" sz="2800" dirty="0" err="1"/>
              <a:t>Troelstrup</a:t>
            </a:r>
            <a:r>
              <a:rPr lang="en-US" sz="2800" dirty="0"/>
              <a:t> upon reviewing the prosecution’s file: </a:t>
            </a:r>
          </a:p>
          <a:p>
            <a:r>
              <a:rPr lang="en-US" sz="2800" dirty="0"/>
              <a:t>“it was apparent, although the Grand Jury had returned a true bill for murder against the named suspect, </a:t>
            </a:r>
          </a:p>
          <a:p>
            <a:r>
              <a:rPr lang="en-US" sz="2800" dirty="0"/>
              <a:t>that there was, in fact, </a:t>
            </a:r>
            <a:r>
              <a:rPr lang="en-US" sz="2800" b="1" i="1" dirty="0">
                <a:solidFill>
                  <a:schemeClr val="accent1">
                    <a:lumMod val="60000"/>
                    <a:lumOff val="40000"/>
                  </a:schemeClr>
                </a:solidFill>
              </a:rPr>
              <a:t>no substantial evidence</a:t>
            </a:r>
            <a:r>
              <a:rPr lang="en-US" sz="2800" b="1" i="1" dirty="0"/>
              <a:t> </a:t>
            </a:r>
            <a:r>
              <a:rPr lang="en-US" sz="2800" dirty="0"/>
              <a:t>which would support such a conviction in court.”</a:t>
            </a:r>
          </a:p>
          <a:p>
            <a:endParaRPr lang="en-US" sz="2800" dirty="0"/>
          </a:p>
          <a:p>
            <a:r>
              <a:rPr lang="en-US" sz="2800" dirty="0"/>
              <a:t>Trial date is set for June 10, 1968.</a:t>
            </a:r>
          </a:p>
        </p:txBody>
      </p:sp>
    </p:spTree>
    <p:extLst>
      <p:ext uri="{BB962C8B-B14F-4D97-AF65-F5344CB8AC3E}">
        <p14:creationId xmlns:p14="http://schemas.microsoft.com/office/powerpoint/2010/main" val="1370430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0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3000"/>
                            </p:stCondLst>
                            <p:childTnLst>
                              <p:par>
                                <p:cTn id="11" presetID="6" presetClass="entr" presetSubtype="16" fill="hold" nodeType="afterEffect">
                                  <p:stCondLst>
                                    <p:cond delay="35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ircle(in)">
                                      <p:cBhvr>
                                        <p:cTn id="13" dur="2000"/>
                                        <p:tgtEl>
                                          <p:spTgt spid="3">
                                            <p:txEl>
                                              <p:pRg st="1" end="1"/>
                                            </p:txEl>
                                          </p:spTgt>
                                        </p:tgtEl>
                                      </p:cBhvr>
                                    </p:animEffect>
                                  </p:childTnLst>
                                </p:cTn>
                              </p:par>
                            </p:childTnLst>
                          </p:cTn>
                        </p:par>
                        <p:par>
                          <p:cTn id="14" fill="hold">
                            <p:stCondLst>
                              <p:cond delay="8500"/>
                            </p:stCondLst>
                            <p:childTnLst>
                              <p:par>
                                <p:cTn id="15" presetID="6" presetClass="entr" presetSubtype="16" fill="hold" nodeType="afterEffect">
                                  <p:stCondLst>
                                    <p:cond delay="200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par>
                          <p:cTn id="18" fill="hold">
                            <p:stCondLst>
                              <p:cond delay="12500"/>
                            </p:stCondLst>
                            <p:childTnLst>
                              <p:par>
                                <p:cTn id="19" presetID="6" presetClass="entr" presetSubtype="16" fill="hold" nodeType="afterEffect">
                                  <p:stCondLst>
                                    <p:cond delay="400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circle(in)">
                                      <p:cBhvr>
                                        <p:cTn id="21" dur="20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circle(in)">
                                      <p:cBhvr>
                                        <p:cTn id="26"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313688"/>
          </a:xfrm>
        </p:spPr>
        <p:txBody>
          <a:bodyPr>
            <a:normAutofit fontScale="90000"/>
          </a:bodyPr>
          <a:lstStyle/>
          <a:p>
            <a:r>
              <a:rPr lang="en-US" dirty="0"/>
              <a:t>Assistant State Attorney,</a:t>
            </a:r>
            <a:br>
              <a:rPr lang="en-US" dirty="0"/>
            </a:br>
            <a:r>
              <a:rPr lang="en-US" dirty="0"/>
              <a:t>John “Red” Treadwell, III</a:t>
            </a:r>
          </a:p>
        </p:txBody>
      </p:sp>
      <p:sp>
        <p:nvSpPr>
          <p:cNvPr id="3" name="Content Placeholder 2"/>
          <p:cNvSpPr>
            <a:spLocks noGrp="1"/>
          </p:cNvSpPr>
          <p:nvPr>
            <p:ph idx="1"/>
          </p:nvPr>
        </p:nvSpPr>
        <p:spPr/>
        <p:txBody>
          <a:bodyPr>
            <a:normAutofit fontScale="92500" lnSpcReduction="10000"/>
          </a:bodyPr>
          <a:lstStyle/>
          <a:p>
            <a:r>
              <a:rPr lang="en-US" dirty="0"/>
              <a:t>Assisted in the prosecution at trial.</a:t>
            </a:r>
          </a:p>
          <a:p>
            <a:r>
              <a:rPr lang="en-US" dirty="0"/>
              <a:t>Assisted in taking a number of statements in the initial investigation.</a:t>
            </a:r>
          </a:p>
          <a:p>
            <a:r>
              <a:rPr lang="en-US" dirty="0"/>
              <a:t>Sent letter to Leroy Hill dated January 31, 1968 – “</a:t>
            </a:r>
            <a:r>
              <a:rPr lang="en-US" i="1" dirty="0"/>
              <a:t>We can get together. . . and go over that evidence we have in an effort to determine whether we have enough evidence to present a prima facie case or whether we should dismiss these charges</a:t>
            </a:r>
            <a:r>
              <a:rPr lang="en-US" dirty="0"/>
              <a:t>.”</a:t>
            </a:r>
          </a:p>
          <a:p>
            <a:r>
              <a:rPr lang="en-US" dirty="0"/>
              <a:t>Sent letter to State Attorney </a:t>
            </a:r>
            <a:r>
              <a:rPr lang="en-US" dirty="0" err="1"/>
              <a:t>Schaub</a:t>
            </a:r>
            <a:r>
              <a:rPr lang="en-US" dirty="0"/>
              <a:t> dated February 6, 1968 advising he would be meeting with other investigators “</a:t>
            </a:r>
            <a:r>
              <a:rPr lang="en-US" i="1" dirty="0"/>
              <a:t>before the end of the month and determine if we have sufficient evidence to go to trial</a:t>
            </a:r>
            <a:r>
              <a:rPr lang="en-US" dirty="0"/>
              <a:t>.”</a:t>
            </a:r>
          </a:p>
        </p:txBody>
      </p:sp>
    </p:spTree>
    <p:extLst>
      <p:ext uri="{BB962C8B-B14F-4D97-AF65-F5344CB8AC3E}">
        <p14:creationId xmlns:p14="http://schemas.microsoft.com/office/powerpoint/2010/main" val="2406093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par>
                          <p:cTn id="26" fill="hold">
                            <p:stCondLst>
                              <p:cond delay="2000"/>
                            </p:stCondLst>
                            <p:childTnLst>
                              <p:par>
                                <p:cTn id="27" presetID="26" presetClass="entr" presetSubtype="0" fill="hold" nodeType="afterEffect">
                                  <p:stCondLst>
                                    <p:cond delay="200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wipe(down)">
                                      <p:cBhvr>
                                        <p:cTn id="29" dur="580">
                                          <p:stCondLst>
                                            <p:cond delay="0"/>
                                          </p:stCondLst>
                                        </p:cTn>
                                        <p:tgtEl>
                                          <p:spTgt spid="3">
                                            <p:txEl>
                                              <p:pRg st="1" end="1"/>
                                            </p:txEl>
                                          </p:spTgt>
                                        </p:tgtEl>
                                      </p:cBhvr>
                                    </p:animEffect>
                                    <p:anim calcmode="lin" valueType="num">
                                      <p:cBhvr>
                                        <p:cTn id="30"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3">
                                            <p:txEl>
                                              <p:pRg st="1" end="1"/>
                                            </p:txEl>
                                          </p:spTgt>
                                        </p:tgtEl>
                                      </p:cBhvr>
                                      <p:to x="100000" y="60000"/>
                                    </p:animScale>
                                    <p:animScale>
                                      <p:cBhvr>
                                        <p:cTn id="36" dur="166" decel="50000">
                                          <p:stCondLst>
                                            <p:cond delay="676"/>
                                          </p:stCondLst>
                                        </p:cTn>
                                        <p:tgtEl>
                                          <p:spTgt spid="3">
                                            <p:txEl>
                                              <p:pRg st="1" end="1"/>
                                            </p:txEl>
                                          </p:spTgt>
                                        </p:tgtEl>
                                      </p:cBhvr>
                                      <p:to x="100000" y="100000"/>
                                    </p:animScale>
                                    <p:animScale>
                                      <p:cBhvr>
                                        <p:cTn id="37" dur="26">
                                          <p:stCondLst>
                                            <p:cond delay="1312"/>
                                          </p:stCondLst>
                                        </p:cTn>
                                        <p:tgtEl>
                                          <p:spTgt spid="3">
                                            <p:txEl>
                                              <p:pRg st="1" end="1"/>
                                            </p:txEl>
                                          </p:spTgt>
                                        </p:tgtEl>
                                      </p:cBhvr>
                                      <p:to x="100000" y="80000"/>
                                    </p:animScale>
                                    <p:animScale>
                                      <p:cBhvr>
                                        <p:cTn id="38" dur="166" decel="50000">
                                          <p:stCondLst>
                                            <p:cond delay="1338"/>
                                          </p:stCondLst>
                                        </p:cTn>
                                        <p:tgtEl>
                                          <p:spTgt spid="3">
                                            <p:txEl>
                                              <p:pRg st="1" end="1"/>
                                            </p:txEl>
                                          </p:spTgt>
                                        </p:tgtEl>
                                      </p:cBhvr>
                                      <p:to x="100000" y="100000"/>
                                    </p:animScale>
                                    <p:animScale>
                                      <p:cBhvr>
                                        <p:cTn id="39" dur="26">
                                          <p:stCondLst>
                                            <p:cond delay="1642"/>
                                          </p:stCondLst>
                                        </p:cTn>
                                        <p:tgtEl>
                                          <p:spTgt spid="3">
                                            <p:txEl>
                                              <p:pRg st="1" end="1"/>
                                            </p:txEl>
                                          </p:spTgt>
                                        </p:tgtEl>
                                      </p:cBhvr>
                                      <p:to x="100000" y="90000"/>
                                    </p:animScale>
                                    <p:animScale>
                                      <p:cBhvr>
                                        <p:cTn id="40" dur="166" decel="50000">
                                          <p:stCondLst>
                                            <p:cond delay="1668"/>
                                          </p:stCondLst>
                                        </p:cTn>
                                        <p:tgtEl>
                                          <p:spTgt spid="3">
                                            <p:txEl>
                                              <p:pRg st="1" end="1"/>
                                            </p:txEl>
                                          </p:spTgt>
                                        </p:tgtEl>
                                      </p:cBhvr>
                                      <p:to x="100000" y="100000"/>
                                    </p:animScale>
                                    <p:animScale>
                                      <p:cBhvr>
                                        <p:cTn id="41" dur="26">
                                          <p:stCondLst>
                                            <p:cond delay="1808"/>
                                          </p:stCondLst>
                                        </p:cTn>
                                        <p:tgtEl>
                                          <p:spTgt spid="3">
                                            <p:txEl>
                                              <p:pRg st="1" end="1"/>
                                            </p:txEl>
                                          </p:spTgt>
                                        </p:tgtEl>
                                      </p:cBhvr>
                                      <p:to x="100000" y="95000"/>
                                    </p:animScale>
                                    <p:animScale>
                                      <p:cBhvr>
                                        <p:cTn id="42" dur="166" decel="50000">
                                          <p:stCondLst>
                                            <p:cond delay="1834"/>
                                          </p:stCondLst>
                                        </p:cTn>
                                        <p:tgtEl>
                                          <p:spTgt spid="3">
                                            <p:txEl>
                                              <p:pRg st="1" end="1"/>
                                            </p:txEl>
                                          </p:spTgt>
                                        </p:tgtEl>
                                      </p:cBhvr>
                                      <p:to x="100000" y="100000"/>
                                    </p:animScale>
                                  </p:childTnLst>
                                </p:cTn>
                              </p:par>
                            </p:childTnLst>
                          </p:cTn>
                        </p:par>
                        <p:par>
                          <p:cTn id="43" fill="hold">
                            <p:stCondLst>
                              <p:cond delay="6000"/>
                            </p:stCondLst>
                            <p:childTnLst>
                              <p:par>
                                <p:cTn id="44" presetID="31" presetClass="entr" presetSubtype="0" fill="hold" nodeType="afterEffect">
                                  <p:stCondLst>
                                    <p:cond delay="2500"/>
                                  </p:stCondLst>
                                  <p:childTnLst>
                                    <p:set>
                                      <p:cBhvr>
                                        <p:cTn id="45" dur="1" fill="hold">
                                          <p:stCondLst>
                                            <p:cond delay="0"/>
                                          </p:stCondLst>
                                        </p:cTn>
                                        <p:tgtEl>
                                          <p:spTgt spid="3">
                                            <p:txEl>
                                              <p:pRg st="2" end="2"/>
                                            </p:txEl>
                                          </p:spTgt>
                                        </p:tgtEl>
                                        <p:attrNameLst>
                                          <p:attrName>style.visibility</p:attrName>
                                        </p:attrNameLst>
                                      </p:cBhvr>
                                      <p:to>
                                        <p:strVal val="visible"/>
                                      </p:to>
                                    </p:set>
                                    <p:anim calcmode="lin" valueType="num">
                                      <p:cBhvr>
                                        <p:cTn id="46" dur="3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47" dur="3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48" dur="3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49" dur="3000"/>
                                        <p:tgtEl>
                                          <p:spTgt spid="3">
                                            <p:txEl>
                                              <p:pRg st="2" end="2"/>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5000"/>
                                  </p:stCondLst>
                                  <p:childTnLst>
                                    <p:set>
                                      <p:cBhvr>
                                        <p:cTn id="53" dur="1" fill="hold">
                                          <p:stCondLst>
                                            <p:cond delay="0"/>
                                          </p:stCondLst>
                                        </p:cTn>
                                        <p:tgtEl>
                                          <p:spTgt spid="3">
                                            <p:txEl>
                                              <p:pRg st="3" end="3"/>
                                            </p:txEl>
                                          </p:spTgt>
                                        </p:tgtEl>
                                        <p:attrNameLst>
                                          <p:attrName>style.visibility</p:attrName>
                                        </p:attrNameLst>
                                      </p:cBhvr>
                                      <p:to>
                                        <p:strVal val="visible"/>
                                      </p:to>
                                    </p:set>
                                    <p:anim calcmode="lin" valueType="num">
                                      <p:cBhvr>
                                        <p:cTn id="54"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55"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56"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5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685800"/>
          </a:xfrm>
        </p:spPr>
        <p:txBody>
          <a:bodyPr>
            <a:normAutofit/>
          </a:bodyPr>
          <a:lstStyle/>
          <a:p>
            <a:r>
              <a:rPr lang="en-US" sz="4000" dirty="0"/>
              <a:t>ASA Treadwell continued . . .</a:t>
            </a:r>
          </a:p>
        </p:txBody>
      </p:sp>
      <p:sp>
        <p:nvSpPr>
          <p:cNvPr id="3" name="Content Placeholder 2"/>
          <p:cNvSpPr>
            <a:spLocks noGrp="1"/>
          </p:cNvSpPr>
          <p:nvPr>
            <p:ph idx="1"/>
          </p:nvPr>
        </p:nvSpPr>
        <p:spPr>
          <a:xfrm>
            <a:off x="457200" y="1219200"/>
            <a:ext cx="8229600" cy="5334000"/>
          </a:xfrm>
        </p:spPr>
        <p:txBody>
          <a:bodyPr>
            <a:normAutofit lnSpcReduction="10000"/>
          </a:bodyPr>
          <a:lstStyle/>
          <a:p>
            <a:pPr lvl="1"/>
            <a:r>
              <a:rPr lang="en-US" dirty="0"/>
              <a:t>Ernest </a:t>
            </a:r>
            <a:r>
              <a:rPr lang="en-US" dirty="0" err="1"/>
              <a:t>Earnell</a:t>
            </a:r>
            <a:r>
              <a:rPr lang="en-US" dirty="0"/>
              <a:t> Washington interviewed by investigator on Monday, 3-4-68. He says he knows nothing about the Richardson case.</a:t>
            </a:r>
          </a:p>
          <a:p>
            <a:pPr lvl="1"/>
            <a:r>
              <a:rPr lang="en-US" dirty="0"/>
              <a:t>The Sheriff meets with EEW after the interview then talks to Treadwell about probation for EEW on </a:t>
            </a:r>
            <a:r>
              <a:rPr lang="en-US" dirty="0" err="1"/>
              <a:t>Agg</a:t>
            </a:r>
            <a:r>
              <a:rPr lang="en-US" dirty="0"/>
              <a:t>. Ass. </a:t>
            </a:r>
          </a:p>
          <a:p>
            <a:pPr lvl="1"/>
            <a:r>
              <a:rPr lang="en-US" dirty="0"/>
              <a:t>EEW tells his cell mate, “I done figured out how I’m </a:t>
            </a:r>
            <a:r>
              <a:rPr lang="en-US" dirty="0" err="1"/>
              <a:t>gonna</a:t>
            </a:r>
            <a:r>
              <a:rPr lang="en-US" dirty="0"/>
              <a:t> get out of jail.”</a:t>
            </a:r>
          </a:p>
          <a:p>
            <a:pPr lvl="1"/>
            <a:r>
              <a:rPr lang="en-US" dirty="0"/>
              <a:t>EEW interviewed by investigator again on Tuesday, 3-5-68. He says now he has information about the Richardson case.</a:t>
            </a:r>
          </a:p>
          <a:p>
            <a:pPr lvl="1"/>
            <a:r>
              <a:rPr lang="en-US" dirty="0"/>
              <a:t>Treadwell conducts the interview of EEW at the County Jail on March 6, 1968.</a:t>
            </a:r>
          </a:p>
          <a:p>
            <a:pPr lvl="1"/>
            <a:r>
              <a:rPr lang="en-US" dirty="0"/>
              <a:t>EEW released from jail on March 7</a:t>
            </a:r>
            <a:r>
              <a:rPr lang="en-US" baseline="30000" dirty="0"/>
              <a:t>th</a:t>
            </a:r>
            <a:r>
              <a:rPr lang="en-US" dirty="0"/>
              <a:t>. Gets 3 years probation. Sheriff speaks on his behalf at sentencing.</a:t>
            </a:r>
          </a:p>
          <a:p>
            <a:pPr marL="393192" lvl="1" indent="0">
              <a:buNone/>
            </a:pPr>
            <a:endParaRPr lang="en-US" dirty="0"/>
          </a:p>
          <a:p>
            <a:pPr lvl="1"/>
            <a:endParaRPr lang="en-US" dirty="0"/>
          </a:p>
          <a:p>
            <a:pPr lvl="1"/>
            <a:endParaRPr lang="en-US" dirty="0"/>
          </a:p>
          <a:p>
            <a:pPr lvl="1"/>
            <a:endParaRPr lang="en-US" dirty="0"/>
          </a:p>
          <a:p>
            <a:pPr lvl="1"/>
            <a:endParaRPr lang="en-US" dirty="0"/>
          </a:p>
          <a:p>
            <a:pPr marL="393192" lvl="1" indent="0">
              <a:buNone/>
            </a:pPr>
            <a:endParaRPr lang="en-US" dirty="0"/>
          </a:p>
          <a:p>
            <a:endParaRPr lang="en-US" dirty="0"/>
          </a:p>
        </p:txBody>
      </p:sp>
    </p:spTree>
    <p:extLst>
      <p:ext uri="{BB962C8B-B14F-4D97-AF65-F5344CB8AC3E}">
        <p14:creationId xmlns:p14="http://schemas.microsoft.com/office/powerpoint/2010/main" val="925398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wipe(down)">
                                      <p:cBhvr>
                                        <p:cTn id="30" dur="580">
                                          <p:stCondLst>
                                            <p:cond delay="0"/>
                                          </p:stCondLst>
                                        </p:cTn>
                                        <p:tgtEl>
                                          <p:spTgt spid="3">
                                            <p:txEl>
                                              <p:pRg st="1" end="1"/>
                                            </p:txEl>
                                          </p:spTgt>
                                        </p:tgtEl>
                                      </p:cBhvr>
                                    </p:animEffect>
                                    <p:anim calcmode="lin" valueType="num">
                                      <p:cBhvr>
                                        <p:cTn id="31"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6" dur="26">
                                          <p:stCondLst>
                                            <p:cond delay="650"/>
                                          </p:stCondLst>
                                        </p:cTn>
                                        <p:tgtEl>
                                          <p:spTgt spid="3">
                                            <p:txEl>
                                              <p:pRg st="1" end="1"/>
                                            </p:txEl>
                                          </p:spTgt>
                                        </p:tgtEl>
                                      </p:cBhvr>
                                      <p:to x="100000" y="60000"/>
                                    </p:animScale>
                                    <p:animScale>
                                      <p:cBhvr>
                                        <p:cTn id="37" dur="166" decel="50000">
                                          <p:stCondLst>
                                            <p:cond delay="676"/>
                                          </p:stCondLst>
                                        </p:cTn>
                                        <p:tgtEl>
                                          <p:spTgt spid="3">
                                            <p:txEl>
                                              <p:pRg st="1" end="1"/>
                                            </p:txEl>
                                          </p:spTgt>
                                        </p:tgtEl>
                                      </p:cBhvr>
                                      <p:to x="100000" y="100000"/>
                                    </p:animScale>
                                    <p:animScale>
                                      <p:cBhvr>
                                        <p:cTn id="38" dur="26">
                                          <p:stCondLst>
                                            <p:cond delay="1312"/>
                                          </p:stCondLst>
                                        </p:cTn>
                                        <p:tgtEl>
                                          <p:spTgt spid="3">
                                            <p:txEl>
                                              <p:pRg st="1" end="1"/>
                                            </p:txEl>
                                          </p:spTgt>
                                        </p:tgtEl>
                                      </p:cBhvr>
                                      <p:to x="100000" y="80000"/>
                                    </p:animScale>
                                    <p:animScale>
                                      <p:cBhvr>
                                        <p:cTn id="39" dur="166" decel="50000">
                                          <p:stCondLst>
                                            <p:cond delay="1338"/>
                                          </p:stCondLst>
                                        </p:cTn>
                                        <p:tgtEl>
                                          <p:spTgt spid="3">
                                            <p:txEl>
                                              <p:pRg st="1" end="1"/>
                                            </p:txEl>
                                          </p:spTgt>
                                        </p:tgtEl>
                                      </p:cBhvr>
                                      <p:to x="100000" y="100000"/>
                                    </p:animScale>
                                    <p:animScale>
                                      <p:cBhvr>
                                        <p:cTn id="40" dur="26">
                                          <p:stCondLst>
                                            <p:cond delay="1642"/>
                                          </p:stCondLst>
                                        </p:cTn>
                                        <p:tgtEl>
                                          <p:spTgt spid="3">
                                            <p:txEl>
                                              <p:pRg st="1" end="1"/>
                                            </p:txEl>
                                          </p:spTgt>
                                        </p:tgtEl>
                                      </p:cBhvr>
                                      <p:to x="100000" y="90000"/>
                                    </p:animScale>
                                    <p:animScale>
                                      <p:cBhvr>
                                        <p:cTn id="41" dur="166" decel="50000">
                                          <p:stCondLst>
                                            <p:cond delay="1668"/>
                                          </p:stCondLst>
                                        </p:cTn>
                                        <p:tgtEl>
                                          <p:spTgt spid="3">
                                            <p:txEl>
                                              <p:pRg st="1" end="1"/>
                                            </p:txEl>
                                          </p:spTgt>
                                        </p:tgtEl>
                                      </p:cBhvr>
                                      <p:to x="100000" y="100000"/>
                                    </p:animScale>
                                    <p:animScale>
                                      <p:cBhvr>
                                        <p:cTn id="42" dur="26">
                                          <p:stCondLst>
                                            <p:cond delay="1808"/>
                                          </p:stCondLst>
                                        </p:cTn>
                                        <p:tgtEl>
                                          <p:spTgt spid="3">
                                            <p:txEl>
                                              <p:pRg st="1" end="1"/>
                                            </p:txEl>
                                          </p:spTgt>
                                        </p:tgtEl>
                                      </p:cBhvr>
                                      <p:to x="100000" y="95000"/>
                                    </p:animScale>
                                    <p:animScale>
                                      <p:cBhvr>
                                        <p:cTn id="43" dur="166" decel="50000">
                                          <p:stCondLst>
                                            <p:cond delay="1834"/>
                                          </p:stCondLst>
                                        </p:cTn>
                                        <p:tgtEl>
                                          <p:spTgt spid="3">
                                            <p:txEl>
                                              <p:pRg st="1" end="1"/>
                                            </p:txEl>
                                          </p:spTgt>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nodeType="clickEffect">
                                  <p:stCondLst>
                                    <p:cond delay="0"/>
                                  </p:stCondLst>
                                  <p:childTnLst>
                                    <p:set>
                                      <p:cBhvr>
                                        <p:cTn id="47" dur="1" fill="hold">
                                          <p:stCondLst>
                                            <p:cond delay="0"/>
                                          </p:stCondLst>
                                        </p:cTn>
                                        <p:tgtEl>
                                          <p:spTgt spid="3">
                                            <p:txEl>
                                              <p:pRg st="2" end="2"/>
                                            </p:txEl>
                                          </p:spTgt>
                                        </p:tgtEl>
                                        <p:attrNameLst>
                                          <p:attrName>style.visibility</p:attrName>
                                        </p:attrNameLst>
                                      </p:cBhvr>
                                      <p:to>
                                        <p:strVal val="visible"/>
                                      </p:to>
                                    </p:set>
                                    <p:animEffect transition="in" filter="wipe(down)">
                                      <p:cBhvr>
                                        <p:cTn id="48" dur="580">
                                          <p:stCondLst>
                                            <p:cond delay="0"/>
                                          </p:stCondLst>
                                        </p:cTn>
                                        <p:tgtEl>
                                          <p:spTgt spid="3">
                                            <p:txEl>
                                              <p:pRg st="2" end="2"/>
                                            </p:txEl>
                                          </p:spTgt>
                                        </p:tgtEl>
                                      </p:cBhvr>
                                    </p:animEffect>
                                    <p:anim calcmode="lin" valueType="num">
                                      <p:cBhvr>
                                        <p:cTn id="49"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4" dur="26">
                                          <p:stCondLst>
                                            <p:cond delay="650"/>
                                          </p:stCondLst>
                                        </p:cTn>
                                        <p:tgtEl>
                                          <p:spTgt spid="3">
                                            <p:txEl>
                                              <p:pRg st="2" end="2"/>
                                            </p:txEl>
                                          </p:spTgt>
                                        </p:tgtEl>
                                      </p:cBhvr>
                                      <p:to x="100000" y="60000"/>
                                    </p:animScale>
                                    <p:animScale>
                                      <p:cBhvr>
                                        <p:cTn id="55" dur="166" decel="50000">
                                          <p:stCondLst>
                                            <p:cond delay="676"/>
                                          </p:stCondLst>
                                        </p:cTn>
                                        <p:tgtEl>
                                          <p:spTgt spid="3">
                                            <p:txEl>
                                              <p:pRg st="2" end="2"/>
                                            </p:txEl>
                                          </p:spTgt>
                                        </p:tgtEl>
                                      </p:cBhvr>
                                      <p:to x="100000" y="100000"/>
                                    </p:animScale>
                                    <p:animScale>
                                      <p:cBhvr>
                                        <p:cTn id="56" dur="26">
                                          <p:stCondLst>
                                            <p:cond delay="1312"/>
                                          </p:stCondLst>
                                        </p:cTn>
                                        <p:tgtEl>
                                          <p:spTgt spid="3">
                                            <p:txEl>
                                              <p:pRg st="2" end="2"/>
                                            </p:txEl>
                                          </p:spTgt>
                                        </p:tgtEl>
                                      </p:cBhvr>
                                      <p:to x="100000" y="80000"/>
                                    </p:animScale>
                                    <p:animScale>
                                      <p:cBhvr>
                                        <p:cTn id="57" dur="166" decel="50000">
                                          <p:stCondLst>
                                            <p:cond delay="1338"/>
                                          </p:stCondLst>
                                        </p:cTn>
                                        <p:tgtEl>
                                          <p:spTgt spid="3">
                                            <p:txEl>
                                              <p:pRg st="2" end="2"/>
                                            </p:txEl>
                                          </p:spTgt>
                                        </p:tgtEl>
                                      </p:cBhvr>
                                      <p:to x="100000" y="100000"/>
                                    </p:animScale>
                                    <p:animScale>
                                      <p:cBhvr>
                                        <p:cTn id="58" dur="26">
                                          <p:stCondLst>
                                            <p:cond delay="1642"/>
                                          </p:stCondLst>
                                        </p:cTn>
                                        <p:tgtEl>
                                          <p:spTgt spid="3">
                                            <p:txEl>
                                              <p:pRg st="2" end="2"/>
                                            </p:txEl>
                                          </p:spTgt>
                                        </p:tgtEl>
                                      </p:cBhvr>
                                      <p:to x="100000" y="90000"/>
                                    </p:animScale>
                                    <p:animScale>
                                      <p:cBhvr>
                                        <p:cTn id="59" dur="166" decel="50000">
                                          <p:stCondLst>
                                            <p:cond delay="1668"/>
                                          </p:stCondLst>
                                        </p:cTn>
                                        <p:tgtEl>
                                          <p:spTgt spid="3">
                                            <p:txEl>
                                              <p:pRg st="2" end="2"/>
                                            </p:txEl>
                                          </p:spTgt>
                                        </p:tgtEl>
                                      </p:cBhvr>
                                      <p:to x="100000" y="100000"/>
                                    </p:animScale>
                                    <p:animScale>
                                      <p:cBhvr>
                                        <p:cTn id="60" dur="26">
                                          <p:stCondLst>
                                            <p:cond delay="1808"/>
                                          </p:stCondLst>
                                        </p:cTn>
                                        <p:tgtEl>
                                          <p:spTgt spid="3">
                                            <p:txEl>
                                              <p:pRg st="2" end="2"/>
                                            </p:txEl>
                                          </p:spTgt>
                                        </p:tgtEl>
                                      </p:cBhvr>
                                      <p:to x="100000" y="95000"/>
                                    </p:animScale>
                                    <p:animScale>
                                      <p:cBhvr>
                                        <p:cTn id="61" dur="166" decel="50000">
                                          <p:stCondLst>
                                            <p:cond delay="1834"/>
                                          </p:stCondLst>
                                        </p:cTn>
                                        <p:tgtEl>
                                          <p:spTgt spid="3">
                                            <p:txEl>
                                              <p:pRg st="2" end="2"/>
                                            </p:txEl>
                                          </p:spTgt>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nodeType="clickEffect">
                                  <p:stCondLst>
                                    <p:cond delay="0"/>
                                  </p:stCondLst>
                                  <p:childTnLst>
                                    <p:set>
                                      <p:cBhvr>
                                        <p:cTn id="65" dur="1" fill="hold">
                                          <p:stCondLst>
                                            <p:cond delay="0"/>
                                          </p:stCondLst>
                                        </p:cTn>
                                        <p:tgtEl>
                                          <p:spTgt spid="3">
                                            <p:txEl>
                                              <p:pRg st="3" end="3"/>
                                            </p:txEl>
                                          </p:spTgt>
                                        </p:tgtEl>
                                        <p:attrNameLst>
                                          <p:attrName>style.visibility</p:attrName>
                                        </p:attrNameLst>
                                      </p:cBhvr>
                                      <p:to>
                                        <p:strVal val="visible"/>
                                      </p:to>
                                    </p:set>
                                    <p:animEffect transition="in" filter="wipe(down)">
                                      <p:cBhvr>
                                        <p:cTn id="66" dur="580">
                                          <p:stCondLst>
                                            <p:cond delay="0"/>
                                          </p:stCondLst>
                                        </p:cTn>
                                        <p:tgtEl>
                                          <p:spTgt spid="3">
                                            <p:txEl>
                                              <p:pRg st="3" end="3"/>
                                            </p:txEl>
                                          </p:spTgt>
                                        </p:tgtEl>
                                      </p:cBhvr>
                                    </p:animEffect>
                                    <p:anim calcmode="lin" valueType="num">
                                      <p:cBhvr>
                                        <p:cTn id="67"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2" dur="26">
                                          <p:stCondLst>
                                            <p:cond delay="650"/>
                                          </p:stCondLst>
                                        </p:cTn>
                                        <p:tgtEl>
                                          <p:spTgt spid="3">
                                            <p:txEl>
                                              <p:pRg st="3" end="3"/>
                                            </p:txEl>
                                          </p:spTgt>
                                        </p:tgtEl>
                                      </p:cBhvr>
                                      <p:to x="100000" y="60000"/>
                                    </p:animScale>
                                    <p:animScale>
                                      <p:cBhvr>
                                        <p:cTn id="73" dur="166" decel="50000">
                                          <p:stCondLst>
                                            <p:cond delay="676"/>
                                          </p:stCondLst>
                                        </p:cTn>
                                        <p:tgtEl>
                                          <p:spTgt spid="3">
                                            <p:txEl>
                                              <p:pRg st="3" end="3"/>
                                            </p:txEl>
                                          </p:spTgt>
                                        </p:tgtEl>
                                      </p:cBhvr>
                                      <p:to x="100000" y="100000"/>
                                    </p:animScale>
                                    <p:animScale>
                                      <p:cBhvr>
                                        <p:cTn id="74" dur="26">
                                          <p:stCondLst>
                                            <p:cond delay="1312"/>
                                          </p:stCondLst>
                                        </p:cTn>
                                        <p:tgtEl>
                                          <p:spTgt spid="3">
                                            <p:txEl>
                                              <p:pRg st="3" end="3"/>
                                            </p:txEl>
                                          </p:spTgt>
                                        </p:tgtEl>
                                      </p:cBhvr>
                                      <p:to x="100000" y="80000"/>
                                    </p:animScale>
                                    <p:animScale>
                                      <p:cBhvr>
                                        <p:cTn id="75" dur="166" decel="50000">
                                          <p:stCondLst>
                                            <p:cond delay="1338"/>
                                          </p:stCondLst>
                                        </p:cTn>
                                        <p:tgtEl>
                                          <p:spTgt spid="3">
                                            <p:txEl>
                                              <p:pRg st="3" end="3"/>
                                            </p:txEl>
                                          </p:spTgt>
                                        </p:tgtEl>
                                      </p:cBhvr>
                                      <p:to x="100000" y="100000"/>
                                    </p:animScale>
                                    <p:animScale>
                                      <p:cBhvr>
                                        <p:cTn id="76" dur="26">
                                          <p:stCondLst>
                                            <p:cond delay="1642"/>
                                          </p:stCondLst>
                                        </p:cTn>
                                        <p:tgtEl>
                                          <p:spTgt spid="3">
                                            <p:txEl>
                                              <p:pRg st="3" end="3"/>
                                            </p:txEl>
                                          </p:spTgt>
                                        </p:tgtEl>
                                      </p:cBhvr>
                                      <p:to x="100000" y="90000"/>
                                    </p:animScale>
                                    <p:animScale>
                                      <p:cBhvr>
                                        <p:cTn id="77" dur="166" decel="50000">
                                          <p:stCondLst>
                                            <p:cond delay="1668"/>
                                          </p:stCondLst>
                                        </p:cTn>
                                        <p:tgtEl>
                                          <p:spTgt spid="3">
                                            <p:txEl>
                                              <p:pRg st="3" end="3"/>
                                            </p:txEl>
                                          </p:spTgt>
                                        </p:tgtEl>
                                      </p:cBhvr>
                                      <p:to x="100000" y="100000"/>
                                    </p:animScale>
                                    <p:animScale>
                                      <p:cBhvr>
                                        <p:cTn id="78" dur="26">
                                          <p:stCondLst>
                                            <p:cond delay="1808"/>
                                          </p:stCondLst>
                                        </p:cTn>
                                        <p:tgtEl>
                                          <p:spTgt spid="3">
                                            <p:txEl>
                                              <p:pRg st="3" end="3"/>
                                            </p:txEl>
                                          </p:spTgt>
                                        </p:tgtEl>
                                      </p:cBhvr>
                                      <p:to x="100000" y="95000"/>
                                    </p:animScale>
                                    <p:animScale>
                                      <p:cBhvr>
                                        <p:cTn id="79" dur="166" decel="50000">
                                          <p:stCondLst>
                                            <p:cond delay="1834"/>
                                          </p:stCondLst>
                                        </p:cTn>
                                        <p:tgtEl>
                                          <p:spTgt spid="3">
                                            <p:txEl>
                                              <p:pRg st="3" end="3"/>
                                            </p:txEl>
                                          </p:spTgt>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26" presetClass="entr" presetSubtype="0" fill="hold" nodeType="clickEffect">
                                  <p:stCondLst>
                                    <p:cond delay="0"/>
                                  </p:stCondLst>
                                  <p:childTnLst>
                                    <p:set>
                                      <p:cBhvr>
                                        <p:cTn id="83" dur="1" fill="hold">
                                          <p:stCondLst>
                                            <p:cond delay="0"/>
                                          </p:stCondLst>
                                        </p:cTn>
                                        <p:tgtEl>
                                          <p:spTgt spid="3">
                                            <p:txEl>
                                              <p:pRg st="4" end="4"/>
                                            </p:txEl>
                                          </p:spTgt>
                                        </p:tgtEl>
                                        <p:attrNameLst>
                                          <p:attrName>style.visibility</p:attrName>
                                        </p:attrNameLst>
                                      </p:cBhvr>
                                      <p:to>
                                        <p:strVal val="visible"/>
                                      </p:to>
                                    </p:set>
                                    <p:animEffect transition="in" filter="wipe(down)">
                                      <p:cBhvr>
                                        <p:cTn id="84" dur="580">
                                          <p:stCondLst>
                                            <p:cond delay="0"/>
                                          </p:stCondLst>
                                        </p:cTn>
                                        <p:tgtEl>
                                          <p:spTgt spid="3">
                                            <p:txEl>
                                              <p:pRg st="4" end="4"/>
                                            </p:txEl>
                                          </p:spTgt>
                                        </p:tgtEl>
                                      </p:cBhvr>
                                    </p:animEffect>
                                    <p:anim calcmode="lin" valueType="num">
                                      <p:cBhvr>
                                        <p:cTn id="85"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90" dur="26">
                                          <p:stCondLst>
                                            <p:cond delay="650"/>
                                          </p:stCondLst>
                                        </p:cTn>
                                        <p:tgtEl>
                                          <p:spTgt spid="3">
                                            <p:txEl>
                                              <p:pRg st="4" end="4"/>
                                            </p:txEl>
                                          </p:spTgt>
                                        </p:tgtEl>
                                      </p:cBhvr>
                                      <p:to x="100000" y="60000"/>
                                    </p:animScale>
                                    <p:animScale>
                                      <p:cBhvr>
                                        <p:cTn id="91" dur="166" decel="50000">
                                          <p:stCondLst>
                                            <p:cond delay="676"/>
                                          </p:stCondLst>
                                        </p:cTn>
                                        <p:tgtEl>
                                          <p:spTgt spid="3">
                                            <p:txEl>
                                              <p:pRg st="4" end="4"/>
                                            </p:txEl>
                                          </p:spTgt>
                                        </p:tgtEl>
                                      </p:cBhvr>
                                      <p:to x="100000" y="100000"/>
                                    </p:animScale>
                                    <p:animScale>
                                      <p:cBhvr>
                                        <p:cTn id="92" dur="26">
                                          <p:stCondLst>
                                            <p:cond delay="1312"/>
                                          </p:stCondLst>
                                        </p:cTn>
                                        <p:tgtEl>
                                          <p:spTgt spid="3">
                                            <p:txEl>
                                              <p:pRg st="4" end="4"/>
                                            </p:txEl>
                                          </p:spTgt>
                                        </p:tgtEl>
                                      </p:cBhvr>
                                      <p:to x="100000" y="80000"/>
                                    </p:animScale>
                                    <p:animScale>
                                      <p:cBhvr>
                                        <p:cTn id="93" dur="166" decel="50000">
                                          <p:stCondLst>
                                            <p:cond delay="1338"/>
                                          </p:stCondLst>
                                        </p:cTn>
                                        <p:tgtEl>
                                          <p:spTgt spid="3">
                                            <p:txEl>
                                              <p:pRg st="4" end="4"/>
                                            </p:txEl>
                                          </p:spTgt>
                                        </p:tgtEl>
                                      </p:cBhvr>
                                      <p:to x="100000" y="100000"/>
                                    </p:animScale>
                                    <p:animScale>
                                      <p:cBhvr>
                                        <p:cTn id="94" dur="26">
                                          <p:stCondLst>
                                            <p:cond delay="1642"/>
                                          </p:stCondLst>
                                        </p:cTn>
                                        <p:tgtEl>
                                          <p:spTgt spid="3">
                                            <p:txEl>
                                              <p:pRg st="4" end="4"/>
                                            </p:txEl>
                                          </p:spTgt>
                                        </p:tgtEl>
                                      </p:cBhvr>
                                      <p:to x="100000" y="90000"/>
                                    </p:animScale>
                                    <p:animScale>
                                      <p:cBhvr>
                                        <p:cTn id="95" dur="166" decel="50000">
                                          <p:stCondLst>
                                            <p:cond delay="1668"/>
                                          </p:stCondLst>
                                        </p:cTn>
                                        <p:tgtEl>
                                          <p:spTgt spid="3">
                                            <p:txEl>
                                              <p:pRg st="4" end="4"/>
                                            </p:txEl>
                                          </p:spTgt>
                                        </p:tgtEl>
                                      </p:cBhvr>
                                      <p:to x="100000" y="100000"/>
                                    </p:animScale>
                                    <p:animScale>
                                      <p:cBhvr>
                                        <p:cTn id="96" dur="26">
                                          <p:stCondLst>
                                            <p:cond delay="1808"/>
                                          </p:stCondLst>
                                        </p:cTn>
                                        <p:tgtEl>
                                          <p:spTgt spid="3">
                                            <p:txEl>
                                              <p:pRg st="4" end="4"/>
                                            </p:txEl>
                                          </p:spTgt>
                                        </p:tgtEl>
                                      </p:cBhvr>
                                      <p:to x="100000" y="95000"/>
                                    </p:animScale>
                                    <p:animScale>
                                      <p:cBhvr>
                                        <p:cTn id="97" dur="166" decel="50000">
                                          <p:stCondLst>
                                            <p:cond delay="1834"/>
                                          </p:stCondLst>
                                        </p:cTn>
                                        <p:tgtEl>
                                          <p:spTgt spid="3">
                                            <p:txEl>
                                              <p:pRg st="4" end="4"/>
                                            </p:txEl>
                                          </p:spTgt>
                                        </p:tgtEl>
                                      </p:cBhvr>
                                      <p:to x="100000" y="100000"/>
                                    </p:animScale>
                                  </p:childTnLst>
                                </p:cTn>
                              </p:par>
                            </p:childTnLst>
                          </p:cTn>
                        </p:par>
                      </p:childTnLst>
                    </p:cTn>
                  </p:par>
                  <p:par>
                    <p:cTn id="98" fill="hold">
                      <p:stCondLst>
                        <p:cond delay="indefinite"/>
                      </p:stCondLst>
                      <p:childTnLst>
                        <p:par>
                          <p:cTn id="99" fill="hold">
                            <p:stCondLst>
                              <p:cond delay="0"/>
                            </p:stCondLst>
                            <p:childTnLst>
                              <p:par>
                                <p:cTn id="100" presetID="26" presetClass="entr" presetSubtype="0" fill="hold" nodeType="clickEffect">
                                  <p:stCondLst>
                                    <p:cond delay="0"/>
                                  </p:stCondLst>
                                  <p:childTnLst>
                                    <p:set>
                                      <p:cBhvr>
                                        <p:cTn id="101" dur="1" fill="hold">
                                          <p:stCondLst>
                                            <p:cond delay="0"/>
                                          </p:stCondLst>
                                        </p:cTn>
                                        <p:tgtEl>
                                          <p:spTgt spid="3">
                                            <p:txEl>
                                              <p:pRg st="5" end="5"/>
                                            </p:txEl>
                                          </p:spTgt>
                                        </p:tgtEl>
                                        <p:attrNameLst>
                                          <p:attrName>style.visibility</p:attrName>
                                        </p:attrNameLst>
                                      </p:cBhvr>
                                      <p:to>
                                        <p:strVal val="visible"/>
                                      </p:to>
                                    </p:set>
                                    <p:animEffect transition="in" filter="wipe(down)">
                                      <p:cBhvr>
                                        <p:cTn id="102" dur="580">
                                          <p:stCondLst>
                                            <p:cond delay="0"/>
                                          </p:stCondLst>
                                        </p:cTn>
                                        <p:tgtEl>
                                          <p:spTgt spid="3">
                                            <p:txEl>
                                              <p:pRg st="5" end="5"/>
                                            </p:txEl>
                                          </p:spTgt>
                                        </p:tgtEl>
                                      </p:cBhvr>
                                    </p:animEffect>
                                    <p:anim calcmode="lin" valueType="num">
                                      <p:cBhvr>
                                        <p:cTn id="103"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08" dur="26">
                                          <p:stCondLst>
                                            <p:cond delay="650"/>
                                          </p:stCondLst>
                                        </p:cTn>
                                        <p:tgtEl>
                                          <p:spTgt spid="3">
                                            <p:txEl>
                                              <p:pRg st="5" end="5"/>
                                            </p:txEl>
                                          </p:spTgt>
                                        </p:tgtEl>
                                      </p:cBhvr>
                                      <p:to x="100000" y="60000"/>
                                    </p:animScale>
                                    <p:animScale>
                                      <p:cBhvr>
                                        <p:cTn id="109" dur="166" decel="50000">
                                          <p:stCondLst>
                                            <p:cond delay="676"/>
                                          </p:stCondLst>
                                        </p:cTn>
                                        <p:tgtEl>
                                          <p:spTgt spid="3">
                                            <p:txEl>
                                              <p:pRg st="5" end="5"/>
                                            </p:txEl>
                                          </p:spTgt>
                                        </p:tgtEl>
                                      </p:cBhvr>
                                      <p:to x="100000" y="100000"/>
                                    </p:animScale>
                                    <p:animScale>
                                      <p:cBhvr>
                                        <p:cTn id="110" dur="26">
                                          <p:stCondLst>
                                            <p:cond delay="1312"/>
                                          </p:stCondLst>
                                        </p:cTn>
                                        <p:tgtEl>
                                          <p:spTgt spid="3">
                                            <p:txEl>
                                              <p:pRg st="5" end="5"/>
                                            </p:txEl>
                                          </p:spTgt>
                                        </p:tgtEl>
                                      </p:cBhvr>
                                      <p:to x="100000" y="80000"/>
                                    </p:animScale>
                                    <p:animScale>
                                      <p:cBhvr>
                                        <p:cTn id="111" dur="166" decel="50000">
                                          <p:stCondLst>
                                            <p:cond delay="1338"/>
                                          </p:stCondLst>
                                        </p:cTn>
                                        <p:tgtEl>
                                          <p:spTgt spid="3">
                                            <p:txEl>
                                              <p:pRg st="5" end="5"/>
                                            </p:txEl>
                                          </p:spTgt>
                                        </p:tgtEl>
                                      </p:cBhvr>
                                      <p:to x="100000" y="100000"/>
                                    </p:animScale>
                                    <p:animScale>
                                      <p:cBhvr>
                                        <p:cTn id="112" dur="26">
                                          <p:stCondLst>
                                            <p:cond delay="1642"/>
                                          </p:stCondLst>
                                        </p:cTn>
                                        <p:tgtEl>
                                          <p:spTgt spid="3">
                                            <p:txEl>
                                              <p:pRg st="5" end="5"/>
                                            </p:txEl>
                                          </p:spTgt>
                                        </p:tgtEl>
                                      </p:cBhvr>
                                      <p:to x="100000" y="90000"/>
                                    </p:animScale>
                                    <p:animScale>
                                      <p:cBhvr>
                                        <p:cTn id="113" dur="166" decel="50000">
                                          <p:stCondLst>
                                            <p:cond delay="1668"/>
                                          </p:stCondLst>
                                        </p:cTn>
                                        <p:tgtEl>
                                          <p:spTgt spid="3">
                                            <p:txEl>
                                              <p:pRg st="5" end="5"/>
                                            </p:txEl>
                                          </p:spTgt>
                                        </p:tgtEl>
                                      </p:cBhvr>
                                      <p:to x="100000" y="100000"/>
                                    </p:animScale>
                                    <p:animScale>
                                      <p:cBhvr>
                                        <p:cTn id="114" dur="26">
                                          <p:stCondLst>
                                            <p:cond delay="1808"/>
                                          </p:stCondLst>
                                        </p:cTn>
                                        <p:tgtEl>
                                          <p:spTgt spid="3">
                                            <p:txEl>
                                              <p:pRg st="5" end="5"/>
                                            </p:txEl>
                                          </p:spTgt>
                                        </p:tgtEl>
                                      </p:cBhvr>
                                      <p:to x="100000" y="95000"/>
                                    </p:animScale>
                                    <p:animScale>
                                      <p:cBhvr>
                                        <p:cTn id="115"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r>
              <a:rPr lang="en-US" sz="5400" dirty="0"/>
              <a:t>ASA Treadwell continued . . .</a:t>
            </a:r>
            <a:endParaRPr lang="en-US" dirty="0"/>
          </a:p>
        </p:txBody>
      </p:sp>
      <p:sp>
        <p:nvSpPr>
          <p:cNvPr id="3" name="Content Placeholder 2"/>
          <p:cNvSpPr>
            <a:spLocks noGrp="1"/>
          </p:cNvSpPr>
          <p:nvPr>
            <p:ph idx="1"/>
          </p:nvPr>
        </p:nvSpPr>
        <p:spPr>
          <a:xfrm>
            <a:off x="457200" y="1447800"/>
            <a:ext cx="8229600" cy="4876800"/>
          </a:xfrm>
        </p:spPr>
        <p:txBody>
          <a:bodyPr/>
          <a:lstStyle/>
          <a:p>
            <a:r>
              <a:rPr lang="en-US" dirty="0"/>
              <a:t>Treadwell conducted the interview of James Weaver at the County Jail on March 8, 1968</a:t>
            </a:r>
          </a:p>
          <a:p>
            <a:r>
              <a:rPr lang="en-US" dirty="0"/>
              <a:t>Preliminary Hearing for Richardson held on March 25, 1968</a:t>
            </a:r>
          </a:p>
          <a:p>
            <a:r>
              <a:rPr lang="en-US" dirty="0"/>
              <a:t>State presented testimony from Ernest </a:t>
            </a:r>
            <a:r>
              <a:rPr lang="en-US" dirty="0" err="1"/>
              <a:t>Ernell</a:t>
            </a:r>
            <a:r>
              <a:rPr lang="en-US" dirty="0"/>
              <a:t> Washington and James Weaver</a:t>
            </a:r>
          </a:p>
          <a:p>
            <a:r>
              <a:rPr lang="en-US" dirty="0"/>
              <a:t>Richardson’s bail revoked and he is taken back into custody</a:t>
            </a:r>
          </a:p>
        </p:txBody>
      </p:sp>
    </p:spTree>
    <p:extLst>
      <p:ext uri="{BB962C8B-B14F-4D97-AF65-F5344CB8AC3E}">
        <p14:creationId xmlns:p14="http://schemas.microsoft.com/office/powerpoint/2010/main" val="2434419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6"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par>
                          <p:cTn id="28" fill="hold">
                            <p:stCondLst>
                              <p:cond delay="3000"/>
                            </p:stCondLst>
                            <p:childTnLst>
                              <p:par>
                                <p:cTn id="29" presetID="26" presetClass="entr" presetSubtype="0" fill="hold" nodeType="after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Effect transition="in" filter="wipe(down)">
                                      <p:cBhvr>
                                        <p:cTn id="31" dur="580">
                                          <p:stCondLst>
                                            <p:cond delay="0"/>
                                          </p:stCondLst>
                                        </p:cTn>
                                        <p:tgtEl>
                                          <p:spTgt spid="3">
                                            <p:txEl>
                                              <p:pRg st="1" end="1"/>
                                            </p:txEl>
                                          </p:spTgt>
                                        </p:tgtEl>
                                      </p:cBhvr>
                                    </p:animEffect>
                                    <p:anim calcmode="lin" valueType="num">
                                      <p:cBhvr>
                                        <p:cTn id="3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3">
                                            <p:txEl>
                                              <p:pRg st="1" end="1"/>
                                            </p:txEl>
                                          </p:spTgt>
                                        </p:tgtEl>
                                      </p:cBhvr>
                                      <p:to x="100000" y="60000"/>
                                    </p:animScale>
                                    <p:animScale>
                                      <p:cBhvr>
                                        <p:cTn id="38" dur="166" decel="50000">
                                          <p:stCondLst>
                                            <p:cond delay="676"/>
                                          </p:stCondLst>
                                        </p:cTn>
                                        <p:tgtEl>
                                          <p:spTgt spid="3">
                                            <p:txEl>
                                              <p:pRg st="1" end="1"/>
                                            </p:txEl>
                                          </p:spTgt>
                                        </p:tgtEl>
                                      </p:cBhvr>
                                      <p:to x="100000" y="100000"/>
                                    </p:animScale>
                                    <p:animScale>
                                      <p:cBhvr>
                                        <p:cTn id="39" dur="26">
                                          <p:stCondLst>
                                            <p:cond delay="1312"/>
                                          </p:stCondLst>
                                        </p:cTn>
                                        <p:tgtEl>
                                          <p:spTgt spid="3">
                                            <p:txEl>
                                              <p:pRg st="1" end="1"/>
                                            </p:txEl>
                                          </p:spTgt>
                                        </p:tgtEl>
                                      </p:cBhvr>
                                      <p:to x="100000" y="80000"/>
                                    </p:animScale>
                                    <p:animScale>
                                      <p:cBhvr>
                                        <p:cTn id="40" dur="166" decel="50000">
                                          <p:stCondLst>
                                            <p:cond delay="1338"/>
                                          </p:stCondLst>
                                        </p:cTn>
                                        <p:tgtEl>
                                          <p:spTgt spid="3">
                                            <p:txEl>
                                              <p:pRg st="1" end="1"/>
                                            </p:txEl>
                                          </p:spTgt>
                                        </p:tgtEl>
                                      </p:cBhvr>
                                      <p:to x="100000" y="100000"/>
                                    </p:animScale>
                                    <p:animScale>
                                      <p:cBhvr>
                                        <p:cTn id="41" dur="26">
                                          <p:stCondLst>
                                            <p:cond delay="1642"/>
                                          </p:stCondLst>
                                        </p:cTn>
                                        <p:tgtEl>
                                          <p:spTgt spid="3">
                                            <p:txEl>
                                              <p:pRg st="1" end="1"/>
                                            </p:txEl>
                                          </p:spTgt>
                                        </p:tgtEl>
                                      </p:cBhvr>
                                      <p:to x="100000" y="90000"/>
                                    </p:animScale>
                                    <p:animScale>
                                      <p:cBhvr>
                                        <p:cTn id="42" dur="166" decel="50000">
                                          <p:stCondLst>
                                            <p:cond delay="1668"/>
                                          </p:stCondLst>
                                        </p:cTn>
                                        <p:tgtEl>
                                          <p:spTgt spid="3">
                                            <p:txEl>
                                              <p:pRg st="1" end="1"/>
                                            </p:txEl>
                                          </p:spTgt>
                                        </p:tgtEl>
                                      </p:cBhvr>
                                      <p:to x="100000" y="100000"/>
                                    </p:animScale>
                                    <p:animScale>
                                      <p:cBhvr>
                                        <p:cTn id="43" dur="26">
                                          <p:stCondLst>
                                            <p:cond delay="1808"/>
                                          </p:stCondLst>
                                        </p:cTn>
                                        <p:tgtEl>
                                          <p:spTgt spid="3">
                                            <p:txEl>
                                              <p:pRg st="1" end="1"/>
                                            </p:txEl>
                                          </p:spTgt>
                                        </p:tgtEl>
                                      </p:cBhvr>
                                      <p:to x="100000" y="95000"/>
                                    </p:animScale>
                                    <p:animScale>
                                      <p:cBhvr>
                                        <p:cTn id="44" dur="166" decel="50000">
                                          <p:stCondLst>
                                            <p:cond delay="1834"/>
                                          </p:stCondLst>
                                        </p:cTn>
                                        <p:tgtEl>
                                          <p:spTgt spid="3">
                                            <p:txEl>
                                              <p:pRg st="1" end="1"/>
                                            </p:txEl>
                                          </p:spTgt>
                                        </p:tgtEl>
                                      </p:cBhvr>
                                      <p:to x="100000" y="100000"/>
                                    </p:animScale>
                                  </p:childTnLst>
                                </p:cTn>
                              </p:par>
                            </p:childTnLst>
                          </p:cTn>
                        </p:par>
                        <p:par>
                          <p:cTn id="45" fill="hold">
                            <p:stCondLst>
                              <p:cond delay="5000"/>
                            </p:stCondLst>
                            <p:childTnLst>
                              <p:par>
                                <p:cTn id="46" presetID="26" presetClass="entr" presetSubtype="0" fill="hold" nodeType="afterEffect">
                                  <p:stCondLst>
                                    <p:cond delay="0"/>
                                  </p:stCondLst>
                                  <p:childTnLst>
                                    <p:set>
                                      <p:cBhvr>
                                        <p:cTn id="47" dur="1" fill="hold">
                                          <p:stCondLst>
                                            <p:cond delay="0"/>
                                          </p:stCondLst>
                                        </p:cTn>
                                        <p:tgtEl>
                                          <p:spTgt spid="3">
                                            <p:txEl>
                                              <p:pRg st="2" end="2"/>
                                            </p:txEl>
                                          </p:spTgt>
                                        </p:tgtEl>
                                        <p:attrNameLst>
                                          <p:attrName>style.visibility</p:attrName>
                                        </p:attrNameLst>
                                      </p:cBhvr>
                                      <p:to>
                                        <p:strVal val="visible"/>
                                      </p:to>
                                    </p:set>
                                    <p:animEffect transition="in" filter="wipe(down)">
                                      <p:cBhvr>
                                        <p:cTn id="48" dur="580">
                                          <p:stCondLst>
                                            <p:cond delay="0"/>
                                          </p:stCondLst>
                                        </p:cTn>
                                        <p:tgtEl>
                                          <p:spTgt spid="3">
                                            <p:txEl>
                                              <p:pRg st="2" end="2"/>
                                            </p:txEl>
                                          </p:spTgt>
                                        </p:tgtEl>
                                      </p:cBhvr>
                                    </p:animEffect>
                                    <p:anim calcmode="lin" valueType="num">
                                      <p:cBhvr>
                                        <p:cTn id="49"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54" dur="26">
                                          <p:stCondLst>
                                            <p:cond delay="650"/>
                                          </p:stCondLst>
                                        </p:cTn>
                                        <p:tgtEl>
                                          <p:spTgt spid="3">
                                            <p:txEl>
                                              <p:pRg st="2" end="2"/>
                                            </p:txEl>
                                          </p:spTgt>
                                        </p:tgtEl>
                                      </p:cBhvr>
                                      <p:to x="100000" y="60000"/>
                                    </p:animScale>
                                    <p:animScale>
                                      <p:cBhvr>
                                        <p:cTn id="55" dur="166" decel="50000">
                                          <p:stCondLst>
                                            <p:cond delay="676"/>
                                          </p:stCondLst>
                                        </p:cTn>
                                        <p:tgtEl>
                                          <p:spTgt spid="3">
                                            <p:txEl>
                                              <p:pRg st="2" end="2"/>
                                            </p:txEl>
                                          </p:spTgt>
                                        </p:tgtEl>
                                      </p:cBhvr>
                                      <p:to x="100000" y="100000"/>
                                    </p:animScale>
                                    <p:animScale>
                                      <p:cBhvr>
                                        <p:cTn id="56" dur="26">
                                          <p:stCondLst>
                                            <p:cond delay="1312"/>
                                          </p:stCondLst>
                                        </p:cTn>
                                        <p:tgtEl>
                                          <p:spTgt spid="3">
                                            <p:txEl>
                                              <p:pRg st="2" end="2"/>
                                            </p:txEl>
                                          </p:spTgt>
                                        </p:tgtEl>
                                      </p:cBhvr>
                                      <p:to x="100000" y="80000"/>
                                    </p:animScale>
                                    <p:animScale>
                                      <p:cBhvr>
                                        <p:cTn id="57" dur="166" decel="50000">
                                          <p:stCondLst>
                                            <p:cond delay="1338"/>
                                          </p:stCondLst>
                                        </p:cTn>
                                        <p:tgtEl>
                                          <p:spTgt spid="3">
                                            <p:txEl>
                                              <p:pRg st="2" end="2"/>
                                            </p:txEl>
                                          </p:spTgt>
                                        </p:tgtEl>
                                      </p:cBhvr>
                                      <p:to x="100000" y="100000"/>
                                    </p:animScale>
                                    <p:animScale>
                                      <p:cBhvr>
                                        <p:cTn id="58" dur="26">
                                          <p:stCondLst>
                                            <p:cond delay="1642"/>
                                          </p:stCondLst>
                                        </p:cTn>
                                        <p:tgtEl>
                                          <p:spTgt spid="3">
                                            <p:txEl>
                                              <p:pRg st="2" end="2"/>
                                            </p:txEl>
                                          </p:spTgt>
                                        </p:tgtEl>
                                      </p:cBhvr>
                                      <p:to x="100000" y="90000"/>
                                    </p:animScale>
                                    <p:animScale>
                                      <p:cBhvr>
                                        <p:cTn id="59" dur="166" decel="50000">
                                          <p:stCondLst>
                                            <p:cond delay="1668"/>
                                          </p:stCondLst>
                                        </p:cTn>
                                        <p:tgtEl>
                                          <p:spTgt spid="3">
                                            <p:txEl>
                                              <p:pRg st="2" end="2"/>
                                            </p:txEl>
                                          </p:spTgt>
                                        </p:tgtEl>
                                      </p:cBhvr>
                                      <p:to x="100000" y="100000"/>
                                    </p:animScale>
                                    <p:animScale>
                                      <p:cBhvr>
                                        <p:cTn id="60" dur="26">
                                          <p:stCondLst>
                                            <p:cond delay="1808"/>
                                          </p:stCondLst>
                                        </p:cTn>
                                        <p:tgtEl>
                                          <p:spTgt spid="3">
                                            <p:txEl>
                                              <p:pRg st="2" end="2"/>
                                            </p:txEl>
                                          </p:spTgt>
                                        </p:tgtEl>
                                      </p:cBhvr>
                                      <p:to x="100000" y="95000"/>
                                    </p:animScale>
                                    <p:animScale>
                                      <p:cBhvr>
                                        <p:cTn id="61" dur="166" decel="50000">
                                          <p:stCondLst>
                                            <p:cond delay="1834"/>
                                          </p:stCondLst>
                                        </p:cTn>
                                        <p:tgtEl>
                                          <p:spTgt spid="3">
                                            <p:txEl>
                                              <p:pRg st="2" end="2"/>
                                            </p:txEl>
                                          </p:spTgt>
                                        </p:tgtEl>
                                      </p:cBhvr>
                                      <p:to x="100000" y="100000"/>
                                    </p:animScale>
                                  </p:childTnLst>
                                </p:cTn>
                              </p:par>
                            </p:childTnLst>
                          </p:cTn>
                        </p:par>
                        <p:par>
                          <p:cTn id="62" fill="hold">
                            <p:stCondLst>
                              <p:cond delay="7000"/>
                            </p:stCondLst>
                            <p:childTnLst>
                              <p:par>
                                <p:cTn id="63" presetID="26" presetClass="entr" presetSubtype="0" fill="hold" nodeType="afterEffect">
                                  <p:stCondLst>
                                    <p:cond delay="0"/>
                                  </p:stCondLst>
                                  <p:childTnLst>
                                    <p:set>
                                      <p:cBhvr>
                                        <p:cTn id="64" dur="1" fill="hold">
                                          <p:stCondLst>
                                            <p:cond delay="0"/>
                                          </p:stCondLst>
                                        </p:cTn>
                                        <p:tgtEl>
                                          <p:spTgt spid="3">
                                            <p:txEl>
                                              <p:pRg st="3" end="3"/>
                                            </p:txEl>
                                          </p:spTgt>
                                        </p:tgtEl>
                                        <p:attrNameLst>
                                          <p:attrName>style.visibility</p:attrName>
                                        </p:attrNameLst>
                                      </p:cBhvr>
                                      <p:to>
                                        <p:strVal val="visible"/>
                                      </p:to>
                                    </p:set>
                                    <p:animEffect transition="in" filter="wipe(down)">
                                      <p:cBhvr>
                                        <p:cTn id="65" dur="580">
                                          <p:stCondLst>
                                            <p:cond delay="0"/>
                                          </p:stCondLst>
                                        </p:cTn>
                                        <p:tgtEl>
                                          <p:spTgt spid="3">
                                            <p:txEl>
                                              <p:pRg st="3" end="3"/>
                                            </p:txEl>
                                          </p:spTgt>
                                        </p:tgtEl>
                                      </p:cBhvr>
                                    </p:animEffect>
                                    <p:anim calcmode="lin" valueType="num">
                                      <p:cBhvr>
                                        <p:cTn id="66"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71" dur="26">
                                          <p:stCondLst>
                                            <p:cond delay="650"/>
                                          </p:stCondLst>
                                        </p:cTn>
                                        <p:tgtEl>
                                          <p:spTgt spid="3">
                                            <p:txEl>
                                              <p:pRg st="3" end="3"/>
                                            </p:txEl>
                                          </p:spTgt>
                                        </p:tgtEl>
                                      </p:cBhvr>
                                      <p:to x="100000" y="60000"/>
                                    </p:animScale>
                                    <p:animScale>
                                      <p:cBhvr>
                                        <p:cTn id="72" dur="166" decel="50000">
                                          <p:stCondLst>
                                            <p:cond delay="676"/>
                                          </p:stCondLst>
                                        </p:cTn>
                                        <p:tgtEl>
                                          <p:spTgt spid="3">
                                            <p:txEl>
                                              <p:pRg st="3" end="3"/>
                                            </p:txEl>
                                          </p:spTgt>
                                        </p:tgtEl>
                                      </p:cBhvr>
                                      <p:to x="100000" y="100000"/>
                                    </p:animScale>
                                    <p:animScale>
                                      <p:cBhvr>
                                        <p:cTn id="73" dur="26">
                                          <p:stCondLst>
                                            <p:cond delay="1312"/>
                                          </p:stCondLst>
                                        </p:cTn>
                                        <p:tgtEl>
                                          <p:spTgt spid="3">
                                            <p:txEl>
                                              <p:pRg st="3" end="3"/>
                                            </p:txEl>
                                          </p:spTgt>
                                        </p:tgtEl>
                                      </p:cBhvr>
                                      <p:to x="100000" y="80000"/>
                                    </p:animScale>
                                    <p:animScale>
                                      <p:cBhvr>
                                        <p:cTn id="74" dur="166" decel="50000">
                                          <p:stCondLst>
                                            <p:cond delay="1338"/>
                                          </p:stCondLst>
                                        </p:cTn>
                                        <p:tgtEl>
                                          <p:spTgt spid="3">
                                            <p:txEl>
                                              <p:pRg st="3" end="3"/>
                                            </p:txEl>
                                          </p:spTgt>
                                        </p:tgtEl>
                                      </p:cBhvr>
                                      <p:to x="100000" y="100000"/>
                                    </p:animScale>
                                    <p:animScale>
                                      <p:cBhvr>
                                        <p:cTn id="75" dur="26">
                                          <p:stCondLst>
                                            <p:cond delay="1642"/>
                                          </p:stCondLst>
                                        </p:cTn>
                                        <p:tgtEl>
                                          <p:spTgt spid="3">
                                            <p:txEl>
                                              <p:pRg st="3" end="3"/>
                                            </p:txEl>
                                          </p:spTgt>
                                        </p:tgtEl>
                                      </p:cBhvr>
                                      <p:to x="100000" y="90000"/>
                                    </p:animScale>
                                    <p:animScale>
                                      <p:cBhvr>
                                        <p:cTn id="76" dur="166" decel="50000">
                                          <p:stCondLst>
                                            <p:cond delay="1668"/>
                                          </p:stCondLst>
                                        </p:cTn>
                                        <p:tgtEl>
                                          <p:spTgt spid="3">
                                            <p:txEl>
                                              <p:pRg st="3" end="3"/>
                                            </p:txEl>
                                          </p:spTgt>
                                        </p:tgtEl>
                                      </p:cBhvr>
                                      <p:to x="100000" y="100000"/>
                                    </p:animScale>
                                    <p:animScale>
                                      <p:cBhvr>
                                        <p:cTn id="77" dur="26">
                                          <p:stCondLst>
                                            <p:cond delay="1808"/>
                                          </p:stCondLst>
                                        </p:cTn>
                                        <p:tgtEl>
                                          <p:spTgt spid="3">
                                            <p:txEl>
                                              <p:pRg st="3" end="3"/>
                                            </p:txEl>
                                          </p:spTgt>
                                        </p:tgtEl>
                                      </p:cBhvr>
                                      <p:to x="100000" y="95000"/>
                                    </p:animScale>
                                    <p:animScale>
                                      <p:cBhvr>
                                        <p:cTn id="78" dur="166" decel="50000">
                                          <p:stCondLst>
                                            <p:cond delay="1834"/>
                                          </p:stCondLst>
                                        </p:cTn>
                                        <p:tgtEl>
                                          <p:spTgt spid="3">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Sheriff Frank Cline</a:t>
            </a:r>
          </a:p>
        </p:txBody>
      </p:sp>
      <p:sp>
        <p:nvSpPr>
          <p:cNvPr id="3" name="Content Placeholder 2"/>
          <p:cNvSpPr>
            <a:spLocks noGrp="1"/>
          </p:cNvSpPr>
          <p:nvPr>
            <p:ph idx="1"/>
          </p:nvPr>
        </p:nvSpPr>
        <p:spPr/>
        <p:txBody>
          <a:bodyPr/>
          <a:lstStyle/>
          <a:p>
            <a:r>
              <a:rPr lang="en-US" dirty="0"/>
              <a:t>Maintained that Richardson was guilty</a:t>
            </a:r>
          </a:p>
          <a:p>
            <a:r>
              <a:rPr lang="en-US" dirty="0"/>
              <a:t>The searches (every place in and around)</a:t>
            </a:r>
          </a:p>
          <a:p>
            <a:r>
              <a:rPr lang="en-US" dirty="0"/>
              <a:t>The non-searches (every place except . .)</a:t>
            </a:r>
          </a:p>
          <a:p>
            <a:r>
              <a:rPr lang="en-US" dirty="0"/>
              <a:t>The deaths of Richardson’s other children in Duval County</a:t>
            </a:r>
          </a:p>
          <a:p>
            <a:r>
              <a:rPr lang="en-US" dirty="0"/>
              <a:t>The insurance receipt (or when is a receipt not . . .)</a:t>
            </a:r>
          </a:p>
          <a:p>
            <a:r>
              <a:rPr lang="en-US" dirty="0"/>
              <a:t>The keys to the refrigerator</a:t>
            </a:r>
          </a:p>
        </p:txBody>
      </p:sp>
    </p:spTree>
    <p:extLst>
      <p:ext uri="{BB962C8B-B14F-4D97-AF65-F5344CB8AC3E}">
        <p14:creationId xmlns:p14="http://schemas.microsoft.com/office/powerpoint/2010/main" val="1984945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5FF6D5-ADF7-4D54-89EE-337E6E2EAA7D}"/>
              </a:ext>
            </a:extLst>
          </p:cNvPr>
          <p:cNvSpPr/>
          <p:nvPr/>
        </p:nvSpPr>
        <p:spPr>
          <a:xfrm>
            <a:off x="0" y="-2157144"/>
            <a:ext cx="9144000" cy="9787295"/>
          </a:xfrm>
          <a:prstGeom prst="rect">
            <a:avLst/>
          </a:prstGeom>
        </p:spPr>
        <p:txBody>
          <a:bodyPr wrap="square">
            <a:spAutoFit/>
          </a:bodyPr>
          <a:lstStyle/>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endParaRPr lang="en-US" b="1" dirty="0"/>
          </a:p>
          <a:p>
            <a:r>
              <a:rPr lang="en-US" sz="3600" b="1" dirty="0"/>
              <a:t>Miami Police Officer Charged In </a:t>
            </a:r>
            <a:r>
              <a:rPr lang="en-US" sz="3600" b="1" dirty="0" err="1"/>
              <a:t>Overtown</a:t>
            </a:r>
            <a:r>
              <a:rPr lang="en-US" sz="3600" b="1" dirty="0"/>
              <a:t> Cyclists` Deaths</a:t>
            </a:r>
          </a:p>
          <a:p>
            <a:r>
              <a:rPr lang="en-US" dirty="0"/>
              <a:t>January 24, 1989|By LUISA YANEZ, Miami Bureau</a:t>
            </a:r>
          </a:p>
          <a:p>
            <a:r>
              <a:rPr lang="en-US" dirty="0"/>
              <a:t>MIAMI -- The police officer whose fatal shooting of an unarmed black motorcyclist last week sparked three nights of racial violence was arrested on Monday and charged with manslaughter.</a:t>
            </a:r>
          </a:p>
          <a:p>
            <a:r>
              <a:rPr lang="en-US" dirty="0"/>
              <a:t>Officer William Lozano, 29, turned himself in at the Dade County Jail shortly after 5 p.m., where he was booked on two counts of manslaughter with a firearm. He posted $10,000 bail and was released about 30 minutes later.</a:t>
            </a:r>
          </a:p>
          <a:p>
            <a:r>
              <a:rPr lang="en-US" dirty="0"/>
              <a:t>Lozano, who also was suspended without pay from his job, was charged by the Dade State Attorney`s Office a week after the deaths of motorcyclists Clement Anthony Lloyd, 23, and Allan Blanchard, 24, in </a:t>
            </a:r>
            <a:r>
              <a:rPr lang="en-US" dirty="0" err="1"/>
              <a:t>Overtown</a:t>
            </a:r>
            <a:r>
              <a:rPr lang="en-US" dirty="0"/>
              <a:t>.</a:t>
            </a:r>
          </a:p>
          <a:p>
            <a:r>
              <a:rPr lang="en-US" dirty="0"/>
              <a:t>On Jan. 16, Lozano, a Colombian immigrant, shot and killed Lloyd while the motorcyclist was being chased by another officer. Lloyd was shot in the forehead and died instantly.</a:t>
            </a:r>
          </a:p>
          <a:p>
            <a:r>
              <a:rPr lang="en-US" dirty="0"/>
              <a:t>Blanchard, Lloyd`s passenger, died the next day of injuries suffered when the motorcycle crashed.</a:t>
            </a:r>
          </a:p>
          <a:p>
            <a:r>
              <a:rPr lang="en-US" dirty="0"/>
              <a:t>The fatal shooting, which occurred on the holiday marking the birthday of Dr. Martin Luther King Jr., ignited rock-throwing, looting and fires in </a:t>
            </a:r>
            <a:r>
              <a:rPr lang="en-US" dirty="0" err="1"/>
              <a:t>Overtown</a:t>
            </a:r>
            <a:r>
              <a:rPr lang="en-US" dirty="0"/>
              <a:t> and nearby Liberty City, causing an estimated $1 million in damage and one other death.</a:t>
            </a:r>
          </a:p>
          <a:p>
            <a:r>
              <a:rPr lang="en-US" dirty="0"/>
              <a:t>Dade State Attorney Janet Reno said on Monday that her office conducted an intensive investigation with the Miami Police Department and decided to charge Lozano with manslaughter. She said murder charges were unwarranted.</a:t>
            </a:r>
          </a:p>
          <a:p>
            <a:r>
              <a:rPr lang="en-US" dirty="0"/>
              <a:t>``Based on the evidence developed and applicable Florida law, manslaughter is the appropriate charge,`` Reno said.</a:t>
            </a:r>
          </a:p>
        </p:txBody>
      </p:sp>
    </p:spTree>
    <p:extLst>
      <p:ext uri="{BB962C8B-B14F-4D97-AF65-F5344CB8AC3E}">
        <p14:creationId xmlns:p14="http://schemas.microsoft.com/office/powerpoint/2010/main" val="19170839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State’s Case</a:t>
            </a:r>
          </a:p>
        </p:txBody>
      </p:sp>
      <p:sp>
        <p:nvSpPr>
          <p:cNvPr id="3" name="Content Placeholder 2"/>
          <p:cNvSpPr>
            <a:spLocks noGrp="1"/>
          </p:cNvSpPr>
          <p:nvPr>
            <p:ph idx="1"/>
          </p:nvPr>
        </p:nvSpPr>
        <p:spPr/>
        <p:txBody>
          <a:bodyPr/>
          <a:lstStyle/>
          <a:p>
            <a:r>
              <a:rPr lang="en-US" dirty="0"/>
              <a:t>THE MOTIVE </a:t>
            </a:r>
          </a:p>
          <a:p>
            <a:pPr lvl="1"/>
            <a:r>
              <a:rPr lang="en-US" dirty="0"/>
              <a:t>THE MONEY</a:t>
            </a:r>
          </a:p>
          <a:p>
            <a:r>
              <a:rPr lang="en-US" dirty="0"/>
              <a:t>THE MEANS</a:t>
            </a:r>
          </a:p>
          <a:p>
            <a:r>
              <a:rPr lang="en-US" dirty="0"/>
              <a:t>THE JAILHOUSE SNITCHES</a:t>
            </a:r>
          </a:p>
        </p:txBody>
      </p:sp>
    </p:spTree>
    <p:extLst>
      <p:ext uri="{BB962C8B-B14F-4D97-AF65-F5344CB8AC3E}">
        <p14:creationId xmlns:p14="http://schemas.microsoft.com/office/powerpoint/2010/main" val="4303514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BETSY REESE</a:t>
            </a:r>
          </a:p>
        </p:txBody>
      </p:sp>
      <p:sp>
        <p:nvSpPr>
          <p:cNvPr id="3" name="Content Placeholder 2"/>
          <p:cNvSpPr>
            <a:spLocks noGrp="1"/>
          </p:cNvSpPr>
          <p:nvPr>
            <p:ph idx="1"/>
          </p:nvPr>
        </p:nvSpPr>
        <p:spPr/>
        <p:txBody>
          <a:bodyPr/>
          <a:lstStyle/>
          <a:p>
            <a:r>
              <a:rPr lang="en-US" dirty="0"/>
              <a:t>Where is my present husband?</a:t>
            </a:r>
          </a:p>
          <a:p>
            <a:r>
              <a:rPr lang="en-US" dirty="0"/>
              <a:t>I don’t have any money to give you for insurance.</a:t>
            </a:r>
          </a:p>
          <a:p>
            <a:r>
              <a:rPr lang="en-US" dirty="0"/>
              <a:t>I had my daughter take the kids to Sarasota.</a:t>
            </a:r>
          </a:p>
          <a:p>
            <a:r>
              <a:rPr lang="en-US" dirty="0"/>
              <a:t>No, I did not feed the children lunch.</a:t>
            </a:r>
          </a:p>
          <a:p>
            <a:r>
              <a:rPr lang="en-US" dirty="0"/>
              <a:t>Yes, I did feed the children lunch.</a:t>
            </a:r>
          </a:p>
          <a:p>
            <a:r>
              <a:rPr lang="en-US" dirty="0"/>
              <a:t>“Don’t worry those are my kids they are okay.”</a:t>
            </a:r>
          </a:p>
          <a:p>
            <a:r>
              <a:rPr lang="en-US" dirty="0"/>
              <a:t>“Oh look Charlie, you found the poison.”</a:t>
            </a:r>
          </a:p>
          <a:p>
            <a:r>
              <a:rPr lang="en-US" dirty="0"/>
              <a:t>Where are my other husbands?</a:t>
            </a:r>
          </a:p>
        </p:txBody>
      </p:sp>
    </p:spTree>
    <p:extLst>
      <p:ext uri="{BB962C8B-B14F-4D97-AF65-F5344CB8AC3E}">
        <p14:creationId xmlns:p14="http://schemas.microsoft.com/office/powerpoint/2010/main" val="32768557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Executive Assignment</a:t>
            </a:r>
          </a:p>
        </p:txBody>
      </p:sp>
      <p:sp>
        <p:nvSpPr>
          <p:cNvPr id="3" name="Content Placeholder 2"/>
          <p:cNvSpPr>
            <a:spLocks noGrp="1"/>
          </p:cNvSpPr>
          <p:nvPr>
            <p:ph idx="1"/>
          </p:nvPr>
        </p:nvSpPr>
        <p:spPr/>
        <p:txBody>
          <a:bodyPr/>
          <a:lstStyle/>
          <a:p>
            <a:r>
              <a:rPr lang="en-US" dirty="0"/>
              <a:t>The Place</a:t>
            </a:r>
          </a:p>
          <a:p>
            <a:r>
              <a:rPr lang="en-US" dirty="0"/>
              <a:t>The People</a:t>
            </a:r>
          </a:p>
          <a:p>
            <a:r>
              <a:rPr lang="en-US" dirty="0"/>
              <a:t>The Paranoia</a:t>
            </a:r>
          </a:p>
          <a:p>
            <a:r>
              <a:rPr lang="en-US" dirty="0"/>
              <a:t>The Pupil</a:t>
            </a:r>
          </a:p>
          <a:p>
            <a:r>
              <a:rPr lang="en-US" dirty="0"/>
              <a:t>The Patient</a:t>
            </a:r>
          </a:p>
          <a:p>
            <a:r>
              <a:rPr lang="en-US" dirty="0"/>
              <a:t>The Process</a:t>
            </a:r>
          </a:p>
          <a:p>
            <a:r>
              <a:rPr lang="en-US" dirty="0"/>
              <a:t>The Paternity</a:t>
            </a:r>
          </a:p>
          <a:p>
            <a:r>
              <a:rPr lang="en-US" dirty="0"/>
              <a:t>The Pregnancy</a:t>
            </a:r>
          </a:p>
          <a:p>
            <a:r>
              <a:rPr lang="en-US" dirty="0"/>
              <a:t>The Prejudice (?)</a:t>
            </a:r>
          </a:p>
        </p:txBody>
      </p:sp>
    </p:spTree>
    <p:extLst>
      <p:ext uri="{BB962C8B-B14F-4D97-AF65-F5344CB8AC3E}">
        <p14:creationId xmlns:p14="http://schemas.microsoft.com/office/powerpoint/2010/main" val="2917443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7A87F185-156D-4001-BF73-BDDFAD9F4571}" type="slidenum">
              <a:rPr lang="en-US"/>
              <a:pPr>
                <a:defRPr/>
              </a:pPr>
              <a:t>33</a:t>
            </a:fld>
            <a:endParaRPr lang="en-US"/>
          </a:p>
        </p:txBody>
      </p:sp>
      <p:sp>
        <p:nvSpPr>
          <p:cNvPr id="65540" name="Rectangle 4"/>
          <p:cNvSpPr>
            <a:spLocks noGrp="1" noChangeArrowheads="1"/>
          </p:cNvSpPr>
          <p:nvPr>
            <p:ph type="title" idx="4294967295"/>
          </p:nvPr>
        </p:nvSpPr>
        <p:spPr>
          <a:xfrm>
            <a:off x="3048000" y="0"/>
            <a:ext cx="6096000" cy="457200"/>
          </a:xfrm>
        </p:spPr>
        <p:txBody>
          <a:bodyPr>
            <a:normAutofit fontScale="90000"/>
          </a:bodyPr>
          <a:lstStyle/>
          <a:p>
            <a:pPr eaLnBrk="1" hangingPunct="1"/>
            <a:r>
              <a:rPr lang="en-US" sz="3200" dirty="0"/>
              <a:t>Richardson Clemency Hearing</a:t>
            </a:r>
          </a:p>
        </p:txBody>
      </p:sp>
      <p:pic>
        <p:nvPicPr>
          <p:cNvPr id="65538" name="Picture 2" descr="F:\Don Horn\don119Clemency.jpg"/>
          <p:cNvPicPr>
            <a:picLocks noChangeAspect="1" noChangeArrowheads="1"/>
          </p:cNvPicPr>
          <p:nvPr/>
        </p:nvPicPr>
        <p:blipFill>
          <a:blip r:embed="rId2" cstate="print"/>
          <a:srcRect/>
          <a:stretch>
            <a:fillRect/>
          </a:stretch>
        </p:blipFill>
        <p:spPr bwMode="auto">
          <a:xfrm>
            <a:off x="3276600" y="533400"/>
            <a:ext cx="2913063" cy="6324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5540"/>
                                        </p:tgtEl>
                                        <p:attrNameLst>
                                          <p:attrName>style.visibility</p:attrName>
                                        </p:attrNameLst>
                                      </p:cBhvr>
                                      <p:to>
                                        <p:strVal val="visible"/>
                                      </p:to>
                                    </p:set>
                                    <p:anim calcmode="lin" valueType="num">
                                      <p:cBhvr additive="base">
                                        <p:cTn id="7" dur="2000" fill="hold"/>
                                        <p:tgtEl>
                                          <p:spTgt spid="65540"/>
                                        </p:tgtEl>
                                        <p:attrNameLst>
                                          <p:attrName>ppt_x</p:attrName>
                                        </p:attrNameLst>
                                      </p:cBhvr>
                                      <p:tavLst>
                                        <p:tav tm="0">
                                          <p:val>
                                            <p:strVal val="#ppt_x"/>
                                          </p:val>
                                        </p:tav>
                                        <p:tav tm="100000">
                                          <p:val>
                                            <p:strVal val="#ppt_x"/>
                                          </p:val>
                                        </p:tav>
                                      </p:tavLst>
                                    </p:anim>
                                    <p:anim calcmode="lin" valueType="num">
                                      <p:cBhvr additive="base">
                                        <p:cTn id="8" dur="2000" fill="hold"/>
                                        <p:tgtEl>
                                          <p:spTgt spid="65540"/>
                                        </p:tgtEl>
                                        <p:attrNameLst>
                                          <p:attrName>ppt_y</p:attrName>
                                        </p:attrNameLst>
                                      </p:cBhvr>
                                      <p:tavLst>
                                        <p:tav tm="0">
                                          <p:val>
                                            <p:strVal val="1+#ppt_h/2"/>
                                          </p:val>
                                        </p:tav>
                                        <p:tav tm="100000">
                                          <p:val>
                                            <p:strVal val="#ppt_y"/>
                                          </p:val>
                                        </p:tav>
                                      </p:tavLst>
                                    </p:anim>
                                  </p:childTnLst>
                                </p:cTn>
                              </p:par>
                              <p:par>
                                <p:cTn id="9" presetID="5" presetClass="entr" presetSubtype="10" fill="hold" nodeType="withEffect">
                                  <p:stCondLst>
                                    <p:cond delay="0"/>
                                  </p:stCondLst>
                                  <p:childTnLst>
                                    <p:set>
                                      <p:cBhvr>
                                        <p:cTn id="10" dur="1" fill="hold">
                                          <p:stCondLst>
                                            <p:cond delay="0"/>
                                          </p:stCondLst>
                                        </p:cTn>
                                        <p:tgtEl>
                                          <p:spTgt spid="65538"/>
                                        </p:tgtEl>
                                        <p:attrNameLst>
                                          <p:attrName>style.visibility</p:attrName>
                                        </p:attrNameLst>
                                      </p:cBhvr>
                                      <p:to>
                                        <p:strVal val="visible"/>
                                      </p:to>
                                    </p:set>
                                    <p:animEffect transition="in" filter="checkerboard(across)">
                                      <p:cBhvr>
                                        <p:cTn id="11" dur="500"/>
                                        <p:tgtEl>
                                          <p:spTgt spid="65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226E0E36-8B67-4BD0-9497-98A7A0E4E19D}" type="slidenum">
              <a:rPr lang="en-US"/>
              <a:pPr>
                <a:defRPr/>
              </a:pPr>
              <a:t>34</a:t>
            </a:fld>
            <a:endParaRPr lang="en-US"/>
          </a:p>
        </p:txBody>
      </p:sp>
      <p:pic>
        <p:nvPicPr>
          <p:cNvPr id="69636" name="Picture 4" descr="F:\Don Horn\don120Fatherfree.jpg"/>
          <p:cNvPicPr>
            <a:picLocks noChangeAspect="1" noChangeArrowheads="1"/>
          </p:cNvPicPr>
          <p:nvPr/>
        </p:nvPicPr>
        <p:blipFill>
          <a:blip r:embed="rId2" cstate="print"/>
          <a:srcRect/>
          <a:stretch>
            <a:fillRect/>
          </a:stretch>
        </p:blipFill>
        <p:spPr bwMode="auto">
          <a:xfrm>
            <a:off x="639763" y="301625"/>
            <a:ext cx="7864475" cy="62547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wheel(4)">
                                      <p:cBhvr>
                                        <p:cTn id="7" dur="2000"/>
                                        <p:tgtEl>
                                          <p:spTgt spid="6963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nodeType="clickEffect">
                                  <p:stCondLst>
                                    <p:cond delay="0"/>
                                  </p:stCondLst>
                                  <p:childTnLst>
                                    <p:animEffect transition="out" filter="diamond(in)">
                                      <p:cBhvr>
                                        <p:cTn id="11" dur="2000"/>
                                        <p:tgtEl>
                                          <p:spTgt spid="69636"/>
                                        </p:tgtEl>
                                      </p:cBhvr>
                                    </p:animEffect>
                                    <p:set>
                                      <p:cBhvr>
                                        <p:cTn id="12" dur="1" fill="hold">
                                          <p:stCondLst>
                                            <p:cond delay="1999"/>
                                          </p:stCondLst>
                                        </p:cTn>
                                        <p:tgtEl>
                                          <p:spTgt spid="696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5" name="Rectangle 5"/>
          <p:cNvSpPr>
            <a:spLocks noGrp="1" noChangeArrowheads="1"/>
          </p:cNvSpPr>
          <p:nvPr>
            <p:ph type="title"/>
          </p:nvPr>
        </p:nvSpPr>
        <p:spPr>
          <a:xfrm>
            <a:off x="533400" y="304800"/>
            <a:ext cx="7467600" cy="1295400"/>
          </a:xfrm>
        </p:spPr>
        <p:txBody>
          <a:bodyPr/>
          <a:lstStyle/>
          <a:p>
            <a:pPr algn="ctr" eaLnBrk="1" hangingPunct="1"/>
            <a:r>
              <a:rPr lang="en-US"/>
              <a:t>Conviction Tossed Out!</a:t>
            </a:r>
          </a:p>
        </p:txBody>
      </p:sp>
      <p:sp>
        <p:nvSpPr>
          <p:cNvPr id="4" name="Slide Number Placeholder 4"/>
          <p:cNvSpPr>
            <a:spLocks noGrp="1"/>
          </p:cNvSpPr>
          <p:nvPr>
            <p:ph type="sldNum" sz="quarter" idx="12"/>
          </p:nvPr>
        </p:nvSpPr>
        <p:spPr/>
        <p:txBody>
          <a:bodyPr/>
          <a:lstStyle/>
          <a:p>
            <a:pPr>
              <a:defRPr/>
            </a:pPr>
            <a:fld id="{1A24909A-CDC1-43FB-A9C7-D4B9217BD8C1}" type="slidenum">
              <a:rPr lang="en-US"/>
              <a:pPr>
                <a:defRPr/>
              </a:pPr>
              <a:t>35</a:t>
            </a:fld>
            <a:endParaRPr lang="en-US"/>
          </a:p>
        </p:txBody>
      </p:sp>
      <p:pic>
        <p:nvPicPr>
          <p:cNvPr id="71684" name="Picture 4" descr="F:\Don Horn\don113Fatherfreecont'd.jpg"/>
          <p:cNvPicPr>
            <a:picLocks noChangeAspect="1" noChangeArrowheads="1"/>
          </p:cNvPicPr>
          <p:nvPr/>
        </p:nvPicPr>
        <p:blipFill>
          <a:blip r:embed="rId2" cstate="print"/>
          <a:srcRect/>
          <a:stretch>
            <a:fillRect/>
          </a:stretch>
        </p:blipFill>
        <p:spPr bwMode="auto">
          <a:xfrm>
            <a:off x="1295400" y="1835150"/>
            <a:ext cx="6192838" cy="5022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71685"/>
                                        </p:tgtEl>
                                        <p:attrNameLst>
                                          <p:attrName>style.visibility</p:attrName>
                                        </p:attrNameLst>
                                      </p:cBhvr>
                                      <p:to>
                                        <p:strVal val="visible"/>
                                      </p:to>
                                    </p:set>
                                    <p:anim calcmode="lin" valueType="num">
                                      <p:cBhvr>
                                        <p:cTn id="7" dur="500" fill="hold"/>
                                        <p:tgtEl>
                                          <p:spTgt spid="71685"/>
                                        </p:tgtEl>
                                        <p:attrNameLst>
                                          <p:attrName>ppt_w</p:attrName>
                                        </p:attrNameLst>
                                      </p:cBhvr>
                                      <p:tavLst>
                                        <p:tav tm="0">
                                          <p:val>
                                            <p:fltVal val="0"/>
                                          </p:val>
                                        </p:tav>
                                        <p:tav tm="100000">
                                          <p:val>
                                            <p:strVal val="#ppt_w"/>
                                          </p:val>
                                        </p:tav>
                                      </p:tavLst>
                                    </p:anim>
                                    <p:anim calcmode="lin" valueType="num">
                                      <p:cBhvr>
                                        <p:cTn id="8" dur="500" fill="hold"/>
                                        <p:tgtEl>
                                          <p:spTgt spid="71685"/>
                                        </p:tgtEl>
                                        <p:attrNameLst>
                                          <p:attrName>ppt_h</p:attrName>
                                        </p:attrNameLst>
                                      </p:cBhvr>
                                      <p:tavLst>
                                        <p:tav tm="0">
                                          <p:val>
                                            <p:fltVal val="0"/>
                                          </p:val>
                                        </p:tav>
                                        <p:tav tm="100000">
                                          <p:val>
                                            <p:strVal val="#ppt_h"/>
                                          </p:val>
                                        </p:tav>
                                      </p:tavLst>
                                    </p:anim>
                                    <p:animEffect transition="in" filter="fade">
                                      <p:cBhvr>
                                        <p:cTn id="9" dur="500"/>
                                        <p:tgtEl>
                                          <p:spTgt spid="71685"/>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71684"/>
                                        </p:tgtEl>
                                        <p:attrNameLst>
                                          <p:attrName>style.visibility</p:attrName>
                                        </p:attrNameLst>
                                      </p:cBhvr>
                                      <p:to>
                                        <p:strVal val="visible"/>
                                      </p:to>
                                    </p:set>
                                    <p:animEffect transition="in" filter="checkerboard(across)">
                                      <p:cBhvr>
                                        <p:cTn id="14" dur="3000"/>
                                        <p:tgtEl>
                                          <p:spTgt spid="7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5"/>
          <p:cNvSpPr>
            <a:spLocks noGrp="1" noChangeArrowheads="1"/>
          </p:cNvSpPr>
          <p:nvPr>
            <p:ph type="title"/>
          </p:nvPr>
        </p:nvSpPr>
        <p:spPr>
          <a:xfrm>
            <a:off x="1524000" y="533400"/>
            <a:ext cx="6096000" cy="1143000"/>
          </a:xfrm>
        </p:spPr>
        <p:txBody>
          <a:bodyPr>
            <a:normAutofit fontScale="90000"/>
          </a:bodyPr>
          <a:lstStyle/>
          <a:p>
            <a:pPr algn="ctr" eaLnBrk="1" hangingPunct="1"/>
            <a:r>
              <a:rPr lang="en-US"/>
              <a:t>Richardson- No New Charges</a:t>
            </a:r>
          </a:p>
        </p:txBody>
      </p:sp>
      <p:sp>
        <p:nvSpPr>
          <p:cNvPr id="4" name="Slide Number Placeholder 4"/>
          <p:cNvSpPr>
            <a:spLocks noGrp="1"/>
          </p:cNvSpPr>
          <p:nvPr>
            <p:ph type="sldNum" sz="quarter" idx="12"/>
          </p:nvPr>
        </p:nvSpPr>
        <p:spPr/>
        <p:txBody>
          <a:bodyPr/>
          <a:lstStyle/>
          <a:p>
            <a:pPr>
              <a:defRPr/>
            </a:pPr>
            <a:fld id="{668D2C7F-7A68-44A1-BC1D-661DB04C73CB}" type="slidenum">
              <a:rPr lang="en-US"/>
              <a:pPr>
                <a:defRPr/>
              </a:pPr>
              <a:t>36</a:t>
            </a:fld>
            <a:endParaRPr lang="en-US"/>
          </a:p>
        </p:txBody>
      </p:sp>
      <p:pic>
        <p:nvPicPr>
          <p:cNvPr id="32771" name="Picture 4" descr="F:\Don Horn\don116Richardsonaftermath.jpg"/>
          <p:cNvPicPr>
            <a:picLocks noChangeAspect="1" noChangeArrowheads="1"/>
          </p:cNvPicPr>
          <p:nvPr/>
        </p:nvPicPr>
        <p:blipFill>
          <a:blip r:embed="rId2" cstate="print"/>
          <a:srcRect/>
          <a:stretch>
            <a:fillRect/>
          </a:stretch>
        </p:blipFill>
        <p:spPr bwMode="auto">
          <a:xfrm>
            <a:off x="1219200" y="1905000"/>
            <a:ext cx="6742113" cy="4316413"/>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914400"/>
          </a:xfrm>
        </p:spPr>
        <p:txBody>
          <a:bodyPr/>
          <a:lstStyle/>
          <a:p>
            <a:r>
              <a:rPr lang="en-US" sz="5400" dirty="0">
                <a:solidFill>
                  <a:schemeClr val="tx2">
                    <a:satMod val="130000"/>
                  </a:schemeClr>
                </a:solidFill>
                <a:latin typeface="Bookman Old Style" pitchFamily="18" charset="0"/>
              </a:rPr>
              <a:t>Oath of Office</a:t>
            </a:r>
            <a:r>
              <a:rPr lang="en-US" dirty="0">
                <a:solidFill>
                  <a:schemeClr val="tx2">
                    <a:satMod val="130000"/>
                  </a:schemeClr>
                </a:solidFill>
              </a:rPr>
              <a:t> </a:t>
            </a:r>
            <a:endParaRPr lang="en-US" dirty="0"/>
          </a:p>
        </p:txBody>
      </p:sp>
      <p:sp>
        <p:nvSpPr>
          <p:cNvPr id="3" name="Content Placeholder 2"/>
          <p:cNvSpPr>
            <a:spLocks noGrp="1"/>
          </p:cNvSpPr>
          <p:nvPr>
            <p:ph idx="1"/>
          </p:nvPr>
        </p:nvSpPr>
        <p:spPr>
          <a:xfrm>
            <a:off x="457200" y="1524000"/>
            <a:ext cx="8229600" cy="4800600"/>
          </a:xfrm>
        </p:spPr>
        <p:txBody>
          <a:bodyPr>
            <a:normAutofit fontScale="92500" lnSpcReduction="10000"/>
          </a:bodyPr>
          <a:lstStyle/>
          <a:p>
            <a:r>
              <a:rPr lang="en-US" sz="1600" dirty="0"/>
              <a:t>I do solemnly swear that I will support, protect, and defend the Constitution and Government of the United States and of the State of Florida; that I am duly qualified to hold office under the Constitution of the State; and that </a:t>
            </a:r>
            <a:r>
              <a:rPr lang="en-US" sz="1600" b="1" dirty="0">
                <a:solidFill>
                  <a:schemeClr val="tx2">
                    <a:lumMod val="60000"/>
                    <a:lumOff val="40000"/>
                  </a:schemeClr>
                </a:solidFill>
              </a:rPr>
              <a:t>I will well and faithfully perform the duties of Assistant State Attorney</a:t>
            </a:r>
            <a:r>
              <a:rPr lang="en-US" sz="1600" dirty="0"/>
              <a:t>, on which I am now about to enter.</a:t>
            </a:r>
          </a:p>
          <a:p>
            <a:r>
              <a:rPr lang="en-US" sz="1600" dirty="0"/>
              <a:t>So help me God.</a:t>
            </a:r>
          </a:p>
          <a:p>
            <a:endParaRPr lang="en-US" sz="1600" dirty="0"/>
          </a:p>
          <a:p>
            <a:r>
              <a:rPr lang="en-US" sz="1600" u="sng" dirty="0"/>
              <a:t>	____________________</a:t>
            </a:r>
            <a:r>
              <a:rPr lang="en-US" sz="1600" dirty="0"/>
              <a:t> </a:t>
            </a:r>
          </a:p>
          <a:p>
            <a:r>
              <a:rPr lang="en-US" sz="1600" dirty="0"/>
              <a:t>Signature </a:t>
            </a:r>
          </a:p>
          <a:p>
            <a:r>
              <a:rPr lang="en-US" sz="1600" dirty="0"/>
              <a:t>Assistant State Attorney </a:t>
            </a:r>
          </a:p>
          <a:p>
            <a:r>
              <a:rPr lang="en-US" sz="1600" dirty="0"/>
              <a:t>Eleventh Judicial Circuit of Florida </a:t>
            </a:r>
          </a:p>
          <a:p>
            <a:r>
              <a:rPr lang="en-US" sz="1600" dirty="0"/>
              <a:t> </a:t>
            </a:r>
          </a:p>
          <a:p>
            <a:r>
              <a:rPr lang="en-US" sz="1600" dirty="0"/>
              <a:t>___________________________ </a:t>
            </a:r>
          </a:p>
          <a:p>
            <a:r>
              <a:rPr lang="en-US" sz="1600" dirty="0"/>
              <a:t>Printed Name &amp; Florida Bar Number </a:t>
            </a:r>
          </a:p>
          <a:p>
            <a:r>
              <a:rPr lang="en-US" sz="1600" dirty="0"/>
              <a:t> </a:t>
            </a:r>
          </a:p>
          <a:p>
            <a:r>
              <a:rPr lang="en-US" sz="1600" dirty="0"/>
              <a:t>Sworn to and subscribed before me this ________ day of _________________, A.D., 2012. </a:t>
            </a:r>
          </a:p>
          <a:p>
            <a:r>
              <a:rPr lang="en-US" sz="1600" dirty="0"/>
              <a:t> </a:t>
            </a:r>
          </a:p>
          <a:p>
            <a:r>
              <a:rPr lang="en-US" sz="1600" u="sng" dirty="0"/>
              <a:t>	</a:t>
            </a:r>
            <a:r>
              <a:rPr lang="en-US" sz="1600" dirty="0"/>
              <a:t>______________</a:t>
            </a:r>
          </a:p>
          <a:p>
            <a:r>
              <a:rPr lang="en-US" sz="1600" dirty="0"/>
              <a:t>Circuit/County Court Judge </a:t>
            </a:r>
          </a:p>
          <a:p>
            <a:r>
              <a:rPr lang="en-US" sz="1600" dirty="0"/>
              <a:t>Eleventh Judicial Circuit of Florida</a:t>
            </a:r>
          </a:p>
          <a:p>
            <a:pPr>
              <a:buNone/>
            </a:pP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0-#ppt_h/2"/>
                                          </p:val>
                                        </p:tav>
                                        <p:tav tm="100000">
                                          <p:val>
                                            <p:strVal val="#ppt_y"/>
                                          </p:val>
                                        </p:tav>
                                      </p:tavLst>
                                    </p:anim>
                                  </p:childTnLst>
                                </p:cTn>
                              </p:par>
                              <p:par>
                                <p:cTn id="9" presetID="5" presetClass="entr" presetSubtype="10" fill="hold" grpId="0"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500"/>
                                        <p:tgtEl>
                                          <p:spTgt spid="3">
                                            <p:txEl>
                                              <p:pRg st="0" end="0"/>
                                            </p:txEl>
                                          </p:spTgt>
                                        </p:tgtEl>
                                      </p:cBhvr>
                                    </p:animEffect>
                                  </p:childTnLst>
                                </p:cTn>
                              </p:par>
                              <p:par>
                                <p:cTn id="12" presetID="5" presetClass="entr" presetSubtype="10"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heckerboard(across)">
                                      <p:cBhvr>
                                        <p:cTn id="14" dur="500"/>
                                        <p:tgtEl>
                                          <p:spTgt spid="3">
                                            <p:txEl>
                                              <p:pRg st="1" end="1"/>
                                            </p:txEl>
                                          </p:spTgt>
                                        </p:tgtEl>
                                      </p:cBhvr>
                                    </p:animEffect>
                                  </p:childTnLst>
                                </p:cTn>
                              </p:par>
                              <p:par>
                                <p:cTn id="15" presetID="5" presetClass="entr" presetSubtype="1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checkerboard(across)">
                                      <p:cBhvr>
                                        <p:cTn id="17" dur="500"/>
                                        <p:tgtEl>
                                          <p:spTgt spid="3">
                                            <p:txEl>
                                              <p:pRg st="3" end="3"/>
                                            </p:txEl>
                                          </p:spTgt>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checkerboard(across)">
                                      <p:cBhvr>
                                        <p:cTn id="20" dur="500"/>
                                        <p:tgtEl>
                                          <p:spTgt spid="3">
                                            <p:txEl>
                                              <p:pRg st="4" end="4"/>
                                            </p:txEl>
                                          </p:spTgt>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checkerboard(across)">
                                      <p:cBhvr>
                                        <p:cTn id="23" dur="500"/>
                                        <p:tgtEl>
                                          <p:spTgt spid="3">
                                            <p:txEl>
                                              <p:pRg st="5" end="5"/>
                                            </p:txEl>
                                          </p:spTgt>
                                        </p:tgtEl>
                                      </p:cBhvr>
                                    </p:animEffect>
                                  </p:childTnLst>
                                </p:cTn>
                              </p:par>
                              <p:par>
                                <p:cTn id="24" presetID="5" presetClass="entr" presetSubtype="10" fill="hold" grpId="0"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checkerboard(across)">
                                      <p:cBhvr>
                                        <p:cTn id="26" dur="500"/>
                                        <p:tgtEl>
                                          <p:spTgt spid="3">
                                            <p:txEl>
                                              <p:pRg st="6" end="6"/>
                                            </p:txEl>
                                          </p:spTgt>
                                        </p:tgtEl>
                                      </p:cBhvr>
                                    </p:animEffect>
                                  </p:childTnLst>
                                </p:cTn>
                              </p:par>
                              <p:par>
                                <p:cTn id="27" presetID="5" presetClass="entr" presetSubtype="10" fill="hold" grpId="0"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checkerboard(across)">
                                      <p:cBhvr>
                                        <p:cTn id="29" dur="500"/>
                                        <p:tgtEl>
                                          <p:spTgt spid="3">
                                            <p:txEl>
                                              <p:pRg st="7" end="7"/>
                                            </p:txEl>
                                          </p:spTgt>
                                        </p:tgtEl>
                                      </p:cBhvr>
                                    </p:animEffect>
                                  </p:childTnLst>
                                </p:cTn>
                              </p:par>
                              <p:par>
                                <p:cTn id="30" presetID="5" presetClass="entr" presetSubtype="10" fill="hold" grpId="0" nodeType="with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checkerboard(across)">
                                      <p:cBhvr>
                                        <p:cTn id="32" dur="500"/>
                                        <p:tgtEl>
                                          <p:spTgt spid="3">
                                            <p:txEl>
                                              <p:pRg st="8" end="8"/>
                                            </p:txEl>
                                          </p:spTgt>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Effect transition="in" filter="checkerboard(across)">
                                      <p:cBhvr>
                                        <p:cTn id="35" dur="500"/>
                                        <p:tgtEl>
                                          <p:spTgt spid="3">
                                            <p:txEl>
                                              <p:pRg st="9" end="9"/>
                                            </p:txEl>
                                          </p:spTgt>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Effect transition="in" filter="checkerboard(across)">
                                      <p:cBhvr>
                                        <p:cTn id="38" dur="500"/>
                                        <p:tgtEl>
                                          <p:spTgt spid="3">
                                            <p:txEl>
                                              <p:pRg st="10" end="10"/>
                                            </p:txEl>
                                          </p:spTgt>
                                        </p:tgtEl>
                                      </p:cBhvr>
                                    </p:animEffect>
                                  </p:childTnLst>
                                </p:cTn>
                              </p:par>
                              <p:par>
                                <p:cTn id="39" presetID="5" presetClass="entr" presetSubtype="10" fill="hold" grpId="0" nodeType="withEffect">
                                  <p:stCondLst>
                                    <p:cond delay="0"/>
                                  </p:stCondLst>
                                  <p:childTnLst>
                                    <p:set>
                                      <p:cBhvr>
                                        <p:cTn id="40" dur="1" fill="hold">
                                          <p:stCondLst>
                                            <p:cond delay="0"/>
                                          </p:stCondLst>
                                        </p:cTn>
                                        <p:tgtEl>
                                          <p:spTgt spid="3">
                                            <p:txEl>
                                              <p:pRg st="11" end="11"/>
                                            </p:txEl>
                                          </p:spTgt>
                                        </p:tgtEl>
                                        <p:attrNameLst>
                                          <p:attrName>style.visibility</p:attrName>
                                        </p:attrNameLst>
                                      </p:cBhvr>
                                      <p:to>
                                        <p:strVal val="visible"/>
                                      </p:to>
                                    </p:set>
                                    <p:animEffect transition="in" filter="checkerboard(across)">
                                      <p:cBhvr>
                                        <p:cTn id="41" dur="500"/>
                                        <p:tgtEl>
                                          <p:spTgt spid="3">
                                            <p:txEl>
                                              <p:pRg st="11" end="11"/>
                                            </p:txEl>
                                          </p:spTgt>
                                        </p:tgtEl>
                                      </p:cBhvr>
                                    </p:animEffect>
                                  </p:childTnLst>
                                </p:cTn>
                              </p:par>
                              <p:par>
                                <p:cTn id="42" presetID="5" presetClass="entr" presetSubtype="10" fill="hold" grpId="0" nodeType="withEffect">
                                  <p:stCondLst>
                                    <p:cond delay="0"/>
                                  </p:stCondLst>
                                  <p:childTnLst>
                                    <p:set>
                                      <p:cBhvr>
                                        <p:cTn id="43" dur="1" fill="hold">
                                          <p:stCondLst>
                                            <p:cond delay="0"/>
                                          </p:stCondLst>
                                        </p:cTn>
                                        <p:tgtEl>
                                          <p:spTgt spid="3">
                                            <p:txEl>
                                              <p:pRg st="12" end="12"/>
                                            </p:txEl>
                                          </p:spTgt>
                                        </p:tgtEl>
                                        <p:attrNameLst>
                                          <p:attrName>style.visibility</p:attrName>
                                        </p:attrNameLst>
                                      </p:cBhvr>
                                      <p:to>
                                        <p:strVal val="visible"/>
                                      </p:to>
                                    </p:set>
                                    <p:animEffect transition="in" filter="checkerboard(across)">
                                      <p:cBhvr>
                                        <p:cTn id="44" dur="500"/>
                                        <p:tgtEl>
                                          <p:spTgt spid="3">
                                            <p:txEl>
                                              <p:pRg st="12" end="12"/>
                                            </p:txEl>
                                          </p:spTgt>
                                        </p:tgtEl>
                                      </p:cBhvr>
                                    </p:animEffect>
                                  </p:childTnLst>
                                </p:cTn>
                              </p:par>
                              <p:par>
                                <p:cTn id="45" presetID="5" presetClass="entr" presetSubtype="10" fill="hold" grpId="0" nodeType="withEffect">
                                  <p:stCondLst>
                                    <p:cond delay="0"/>
                                  </p:stCondLst>
                                  <p:childTnLst>
                                    <p:set>
                                      <p:cBhvr>
                                        <p:cTn id="46" dur="1" fill="hold">
                                          <p:stCondLst>
                                            <p:cond delay="0"/>
                                          </p:stCondLst>
                                        </p:cTn>
                                        <p:tgtEl>
                                          <p:spTgt spid="3">
                                            <p:txEl>
                                              <p:pRg st="13" end="13"/>
                                            </p:txEl>
                                          </p:spTgt>
                                        </p:tgtEl>
                                        <p:attrNameLst>
                                          <p:attrName>style.visibility</p:attrName>
                                        </p:attrNameLst>
                                      </p:cBhvr>
                                      <p:to>
                                        <p:strVal val="visible"/>
                                      </p:to>
                                    </p:set>
                                    <p:animEffect transition="in" filter="checkerboard(across)">
                                      <p:cBhvr>
                                        <p:cTn id="47" dur="500"/>
                                        <p:tgtEl>
                                          <p:spTgt spid="3">
                                            <p:txEl>
                                              <p:pRg st="13" end="13"/>
                                            </p:txEl>
                                          </p:spTgt>
                                        </p:tgtEl>
                                      </p:cBhvr>
                                    </p:animEffect>
                                  </p:childTnLst>
                                </p:cTn>
                              </p:par>
                              <p:par>
                                <p:cTn id="48" presetID="5" presetClass="entr" presetSubtype="10" fill="hold" grpId="0" nodeType="withEffect">
                                  <p:stCondLst>
                                    <p:cond delay="0"/>
                                  </p:stCondLst>
                                  <p:childTnLst>
                                    <p:set>
                                      <p:cBhvr>
                                        <p:cTn id="49" dur="1" fill="hold">
                                          <p:stCondLst>
                                            <p:cond delay="0"/>
                                          </p:stCondLst>
                                        </p:cTn>
                                        <p:tgtEl>
                                          <p:spTgt spid="3">
                                            <p:txEl>
                                              <p:pRg st="14" end="14"/>
                                            </p:txEl>
                                          </p:spTgt>
                                        </p:tgtEl>
                                        <p:attrNameLst>
                                          <p:attrName>style.visibility</p:attrName>
                                        </p:attrNameLst>
                                      </p:cBhvr>
                                      <p:to>
                                        <p:strVal val="visible"/>
                                      </p:to>
                                    </p:set>
                                    <p:animEffect transition="in" filter="checkerboard(across)">
                                      <p:cBhvr>
                                        <p:cTn id="50" dur="500"/>
                                        <p:tgtEl>
                                          <p:spTgt spid="3">
                                            <p:txEl>
                                              <p:pRg st="14" end="14"/>
                                            </p:txEl>
                                          </p:spTgt>
                                        </p:tgtEl>
                                      </p:cBhvr>
                                    </p:animEffect>
                                  </p:childTnLst>
                                </p:cTn>
                              </p:par>
                              <p:par>
                                <p:cTn id="51" presetID="5" presetClass="entr" presetSubtype="10" fill="hold" grpId="0" nodeType="withEffect">
                                  <p:stCondLst>
                                    <p:cond delay="0"/>
                                  </p:stCondLst>
                                  <p:childTnLst>
                                    <p:set>
                                      <p:cBhvr>
                                        <p:cTn id="52" dur="1" fill="hold">
                                          <p:stCondLst>
                                            <p:cond delay="0"/>
                                          </p:stCondLst>
                                        </p:cTn>
                                        <p:tgtEl>
                                          <p:spTgt spid="3">
                                            <p:txEl>
                                              <p:pRg st="15" end="15"/>
                                            </p:txEl>
                                          </p:spTgt>
                                        </p:tgtEl>
                                        <p:attrNameLst>
                                          <p:attrName>style.visibility</p:attrName>
                                        </p:attrNameLst>
                                      </p:cBhvr>
                                      <p:to>
                                        <p:strVal val="visible"/>
                                      </p:to>
                                    </p:set>
                                    <p:animEffect transition="in" filter="checkerboard(across)">
                                      <p:cBhvr>
                                        <p:cTn id="53" dur="5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72" name="Rectangle 8"/>
          <p:cNvSpPr>
            <a:spLocks noGrp="1" noChangeArrowheads="1"/>
          </p:cNvSpPr>
          <p:nvPr>
            <p:ph type="title"/>
          </p:nvPr>
        </p:nvSpPr>
        <p:spPr>
          <a:xfrm>
            <a:off x="1524000" y="304800"/>
            <a:ext cx="6096000" cy="1143000"/>
          </a:xfrm>
        </p:spPr>
        <p:txBody>
          <a:bodyPr/>
          <a:lstStyle/>
          <a:p>
            <a:pPr algn="ctr" eaLnBrk="1" fontAlgn="auto" hangingPunct="1">
              <a:spcAft>
                <a:spcPts val="0"/>
              </a:spcAft>
              <a:defRPr/>
            </a:pPr>
            <a:r>
              <a:rPr lang="en-US">
                <a:solidFill>
                  <a:schemeClr val="tx2">
                    <a:satMod val="130000"/>
                  </a:schemeClr>
                </a:solidFill>
              </a:rPr>
              <a:t>Our Charge</a:t>
            </a:r>
          </a:p>
        </p:txBody>
      </p:sp>
      <p:sp>
        <p:nvSpPr>
          <p:cNvPr id="11273" name="Rectangle 9"/>
          <p:cNvSpPr>
            <a:spLocks noGrp="1" noChangeArrowheads="1"/>
          </p:cNvSpPr>
          <p:nvPr>
            <p:ph idx="1"/>
          </p:nvPr>
        </p:nvSpPr>
        <p:spPr>
          <a:xfrm>
            <a:off x="838200" y="1676400"/>
            <a:ext cx="7696200" cy="4419600"/>
          </a:xfrm>
        </p:spPr>
        <p:txBody>
          <a:bodyPr/>
          <a:lstStyle/>
          <a:p>
            <a:pPr eaLnBrk="1" hangingPunct="1"/>
            <a:r>
              <a:rPr lang="en-US" sz="2400"/>
              <a:t>THERE IS NOTHING MORE CRITICAL TO THE PUBLIC TRUST AND THE INTEGRITY OF THE CRIMINAL JUSTICE SYSTEM THAN A PROSECUTOR’S ABILITY TO OBJECTIVELY AND OPENLY WEIGH INFORMATION THAT SPEAKS TO A PERSON’S GUILT OR INNOCENCE.  PROSECUTORS HAVE NO MORE IMPORTANT RESPONSIBILITY THAN TO FOLLOW THE FACTS AND LAW WHEREVER THEY LEAD, REGARDLESS OF POPULAR PASSIONS OR POLITICAL CONSEQUENCE.</a:t>
            </a:r>
          </a:p>
        </p:txBody>
      </p:sp>
      <p:sp>
        <p:nvSpPr>
          <p:cNvPr id="4" name="Slide Number Placeholder 5"/>
          <p:cNvSpPr>
            <a:spLocks noGrp="1"/>
          </p:cNvSpPr>
          <p:nvPr>
            <p:ph type="sldNum" sz="quarter" idx="12"/>
          </p:nvPr>
        </p:nvSpPr>
        <p:spPr/>
        <p:txBody>
          <a:bodyPr/>
          <a:lstStyle/>
          <a:p>
            <a:pPr>
              <a:defRPr/>
            </a:pPr>
            <a:fld id="{7908ADAB-694C-4D48-877A-999B2B2F9299}" type="slidenum">
              <a:rPr lang="en-US"/>
              <a:pPr>
                <a:defRPr/>
              </a:pPr>
              <a:t>38</a:t>
            </a:fld>
            <a:endParaRPr 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1272"/>
                                        </p:tgtEl>
                                        <p:attrNameLst>
                                          <p:attrName>style.visibility</p:attrName>
                                        </p:attrNameLst>
                                      </p:cBhvr>
                                      <p:to>
                                        <p:strVal val="visible"/>
                                      </p:to>
                                    </p:set>
                                    <p:anim calcmode="lin" valueType="num">
                                      <p:cBhvr additive="base">
                                        <p:cTn id="7" dur="500" fill="hold"/>
                                        <p:tgtEl>
                                          <p:spTgt spid="11272"/>
                                        </p:tgtEl>
                                        <p:attrNameLst>
                                          <p:attrName>ppt_x</p:attrName>
                                        </p:attrNameLst>
                                      </p:cBhvr>
                                      <p:tavLst>
                                        <p:tav tm="0">
                                          <p:val>
                                            <p:strVal val="0-#ppt_w/2"/>
                                          </p:val>
                                        </p:tav>
                                        <p:tav tm="100000">
                                          <p:val>
                                            <p:strVal val="#ppt_x"/>
                                          </p:val>
                                        </p:tav>
                                      </p:tavLst>
                                    </p:anim>
                                    <p:anim calcmode="lin" valueType="num">
                                      <p:cBhvr additive="base">
                                        <p:cTn id="8" dur="500" fill="hold"/>
                                        <p:tgtEl>
                                          <p:spTgt spid="112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iterate type="wd">
                                    <p:tmPct val="100000"/>
                                  </p:iterate>
                                  <p:childTnLst>
                                    <p:set>
                                      <p:cBhvr>
                                        <p:cTn id="12" dur="1" fill="hold">
                                          <p:stCondLst>
                                            <p:cond delay="0"/>
                                          </p:stCondLst>
                                        </p:cTn>
                                        <p:tgtEl>
                                          <p:spTgt spid="11273">
                                            <p:txEl>
                                              <p:pRg st="0" end="0"/>
                                            </p:txEl>
                                          </p:spTgt>
                                        </p:tgtEl>
                                        <p:attrNameLst>
                                          <p:attrName>style.visibility</p:attrName>
                                        </p:attrNameLst>
                                      </p:cBhvr>
                                      <p:to>
                                        <p:strVal val="visible"/>
                                      </p:to>
                                    </p:set>
                                    <p:anim calcmode="lin" valueType="num">
                                      <p:cBhvr additive="base">
                                        <p:cTn id="13" dur="500" fill="hold"/>
                                        <p:tgtEl>
                                          <p:spTgt spid="11273">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127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autoUpdateAnimBg="0"/>
      <p:bldP spid="11273" grpId="0" build="p"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E36C0C-A51B-4D7E-944C-098DFD6B783F}"/>
              </a:ext>
            </a:extLst>
          </p:cNvPr>
          <p:cNvSpPr/>
          <p:nvPr/>
        </p:nvSpPr>
        <p:spPr>
          <a:xfrm>
            <a:off x="838200" y="1371600"/>
            <a:ext cx="7696200" cy="4154984"/>
          </a:xfrm>
          <a:prstGeom prst="rect">
            <a:avLst/>
          </a:prstGeom>
        </p:spPr>
        <p:txBody>
          <a:bodyPr wrap="square">
            <a:spAutoFit/>
          </a:bodyPr>
          <a:lstStyle/>
          <a:p>
            <a:r>
              <a:rPr lang="en-US" sz="6000" b="1" dirty="0"/>
              <a:t>The Miami River Cops Case</a:t>
            </a:r>
          </a:p>
          <a:p>
            <a:r>
              <a:rPr lang="en-US" sz="4800" dirty="0"/>
              <a:t>The most corrupt case in the history of the Miami Police Department.</a:t>
            </a:r>
          </a:p>
        </p:txBody>
      </p:sp>
    </p:spTree>
    <p:extLst>
      <p:ext uri="{BB962C8B-B14F-4D97-AF65-F5344CB8AC3E}">
        <p14:creationId xmlns:p14="http://schemas.microsoft.com/office/powerpoint/2010/main" val="42081601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D91AC9-3B60-459B-99AC-AB5EA32BDC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4253" y="0"/>
            <a:ext cx="5795493" cy="6858000"/>
          </a:xfrm>
          <a:prstGeom prst="rect">
            <a:avLst/>
          </a:prstGeom>
        </p:spPr>
      </p:pic>
    </p:spTree>
    <p:extLst>
      <p:ext uri="{BB962C8B-B14F-4D97-AF65-F5344CB8AC3E}">
        <p14:creationId xmlns:p14="http://schemas.microsoft.com/office/powerpoint/2010/main" val="3468922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2"/>
          </p:nvPr>
        </p:nvSpPr>
        <p:spPr/>
        <p:txBody>
          <a:bodyPr/>
          <a:lstStyle/>
          <a:p>
            <a:pPr>
              <a:defRPr/>
            </a:pPr>
            <a:fld id="{39D00F1C-8B1E-4877-987E-BBBEEAC05602}" type="slidenum">
              <a:rPr lang="en-US"/>
              <a:pPr>
                <a:defRPr/>
              </a:pPr>
              <a:t>6</a:t>
            </a:fld>
            <a:endParaRPr lang="en-US"/>
          </a:p>
        </p:txBody>
      </p:sp>
      <p:pic>
        <p:nvPicPr>
          <p:cNvPr id="20483" name="Picture 2" descr="F:\Don Horn\don123ProsecutorsErr.jpg"/>
          <p:cNvPicPr>
            <a:picLocks noChangeAspect="1" noChangeArrowheads="1"/>
          </p:cNvPicPr>
          <p:nvPr/>
        </p:nvPicPr>
        <p:blipFill>
          <a:blip r:embed="rId2" cstate="print">
            <a:lum bright="6000" contrast="48000"/>
          </a:blip>
          <a:srcRect l="2658" t="-5122" b="7790"/>
          <a:stretch>
            <a:fillRect/>
          </a:stretch>
        </p:blipFill>
        <p:spPr bwMode="auto">
          <a:xfrm>
            <a:off x="1452563" y="-381000"/>
            <a:ext cx="5756275" cy="72390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xfrm>
            <a:off x="914400" y="152400"/>
            <a:ext cx="7772400" cy="457200"/>
          </a:xfrm>
        </p:spPr>
        <p:txBody>
          <a:bodyPr/>
          <a:lstStyle/>
          <a:p>
            <a:pPr eaLnBrk="1" hangingPunct="1"/>
            <a:r>
              <a:rPr lang="en-US" sz="2400"/>
              <a:t>Herald Editorial: Tough laws can go seriously awry</a:t>
            </a:r>
          </a:p>
        </p:txBody>
      </p:sp>
      <p:sp>
        <p:nvSpPr>
          <p:cNvPr id="18436" name="Rectangle 3"/>
          <p:cNvSpPr>
            <a:spLocks noGrp="1" noChangeArrowheads="1"/>
          </p:cNvSpPr>
          <p:nvPr>
            <p:ph idx="1"/>
          </p:nvPr>
        </p:nvSpPr>
        <p:spPr>
          <a:xfrm>
            <a:off x="0" y="609600"/>
            <a:ext cx="9144000" cy="6248400"/>
          </a:xfrm>
        </p:spPr>
        <p:txBody>
          <a:bodyPr/>
          <a:lstStyle/>
          <a:p>
            <a:pPr eaLnBrk="1" hangingPunct="1">
              <a:spcBef>
                <a:spcPts val="500"/>
              </a:spcBef>
              <a:spcAft>
                <a:spcPts val="500"/>
              </a:spcAft>
            </a:pPr>
            <a:r>
              <a:rPr lang="en-US" sz="2400" dirty="0">
                <a:latin typeface="Times New Roman" charset="0"/>
              </a:rPr>
              <a:t>Posted on Mon, Sep. 24, 2007 </a:t>
            </a:r>
          </a:p>
          <a:p>
            <a:pPr eaLnBrk="1" hangingPunct="1">
              <a:spcBef>
                <a:spcPts val="500"/>
              </a:spcBef>
              <a:spcAft>
                <a:spcPts val="500"/>
              </a:spcAft>
            </a:pPr>
            <a:r>
              <a:rPr lang="en-US" sz="1200" b="1" dirty="0">
                <a:latin typeface="Times New Roman" charset="0"/>
              </a:rPr>
              <a:t>O</a:t>
            </a:r>
            <a:r>
              <a:rPr lang="en-US" sz="1200" dirty="0">
                <a:latin typeface="Times New Roman" charset="0"/>
              </a:rPr>
              <a:t>n the surface, Richard </a:t>
            </a:r>
            <a:r>
              <a:rPr lang="en-US" sz="1200" dirty="0" err="1">
                <a:latin typeface="Times New Roman" charset="0"/>
              </a:rPr>
              <a:t>Paey's</a:t>
            </a:r>
            <a:r>
              <a:rPr lang="en-US" sz="1200" dirty="0">
                <a:latin typeface="Times New Roman" charset="0"/>
              </a:rPr>
              <a:t> heartbreaking story is about a man who broke the law to relieve excruciating back pain he suffered after a car wreck. His story took a positive turn last week when Gov. Charlie </a:t>
            </a:r>
            <a:r>
              <a:rPr lang="en-US" sz="1200" dirty="0" err="1">
                <a:latin typeface="Times New Roman" charset="0"/>
              </a:rPr>
              <a:t>Crist</a:t>
            </a:r>
            <a:r>
              <a:rPr lang="en-US" sz="1200" dirty="0">
                <a:latin typeface="Times New Roman" charset="0"/>
              </a:rPr>
              <a:t> and the Florida Cabinet granted Mr. </a:t>
            </a:r>
            <a:r>
              <a:rPr lang="en-US" sz="1200" dirty="0" err="1">
                <a:latin typeface="Times New Roman" charset="0"/>
              </a:rPr>
              <a:t>Paey</a:t>
            </a:r>
            <a:r>
              <a:rPr lang="en-US" sz="1200" dirty="0">
                <a:latin typeface="Times New Roman" charset="0"/>
              </a:rPr>
              <a:t> a full pardon and freed him from prison. That's the best thing that has happened to Mr. </a:t>
            </a:r>
            <a:r>
              <a:rPr lang="en-US" sz="1200" dirty="0" err="1">
                <a:latin typeface="Times New Roman" charset="0"/>
              </a:rPr>
              <a:t>Paey</a:t>
            </a:r>
            <a:r>
              <a:rPr lang="en-US" sz="1200" dirty="0">
                <a:latin typeface="Times New Roman" charset="0"/>
              </a:rPr>
              <a:t> since the 1985 crash shattered his life and legal career. Thanks to Gov. </a:t>
            </a:r>
            <a:r>
              <a:rPr lang="en-US" sz="1200" dirty="0" err="1">
                <a:latin typeface="Times New Roman" charset="0"/>
              </a:rPr>
              <a:t>Crist</a:t>
            </a:r>
            <a:r>
              <a:rPr lang="en-US" sz="1200" dirty="0">
                <a:latin typeface="Times New Roman" charset="0"/>
              </a:rPr>
              <a:t> and the Cabinet for, finally, ending this miscarriage of justice. </a:t>
            </a:r>
          </a:p>
          <a:p>
            <a:pPr eaLnBrk="1" hangingPunct="1">
              <a:spcBef>
                <a:spcPts val="500"/>
              </a:spcBef>
              <a:spcAft>
                <a:spcPts val="500"/>
              </a:spcAft>
            </a:pPr>
            <a:r>
              <a:rPr lang="en-US" sz="1200" dirty="0">
                <a:latin typeface="Times New Roman" charset="0"/>
              </a:rPr>
              <a:t>Beneath the surface, Mr. </a:t>
            </a:r>
            <a:r>
              <a:rPr lang="en-US" sz="1200" dirty="0" err="1">
                <a:latin typeface="Times New Roman" charset="0"/>
              </a:rPr>
              <a:t>Paey's</a:t>
            </a:r>
            <a:r>
              <a:rPr lang="en-US" sz="1200" dirty="0">
                <a:latin typeface="Times New Roman" charset="0"/>
              </a:rPr>
              <a:t> story is really about what happens when bad law and overzealous prosecutors combine to produce a disastrous outcome. Here's what can be learned from Mr. </a:t>
            </a:r>
            <a:r>
              <a:rPr lang="en-US" sz="1200" dirty="0" err="1">
                <a:latin typeface="Times New Roman" charset="0"/>
              </a:rPr>
              <a:t>Paey's</a:t>
            </a:r>
            <a:r>
              <a:rPr lang="en-US" sz="1200" dirty="0">
                <a:latin typeface="Times New Roman" charset="0"/>
              </a:rPr>
              <a:t> odyssey of pain: </a:t>
            </a:r>
          </a:p>
          <a:p>
            <a:pPr eaLnBrk="1" hangingPunct="1">
              <a:spcBef>
                <a:spcPts val="500"/>
              </a:spcBef>
              <a:spcAft>
                <a:spcPts val="500"/>
              </a:spcAft>
            </a:pPr>
            <a:r>
              <a:rPr lang="en-US" sz="1200" dirty="0">
                <a:latin typeface="Times New Roman" charset="0"/>
              </a:rPr>
              <a:t> </a:t>
            </a:r>
            <a:r>
              <a:rPr lang="en-US" sz="1200" b="1" dirty="0">
                <a:latin typeface="Times New Roman" charset="0"/>
              </a:rPr>
              <a:t>Mandatory </a:t>
            </a:r>
            <a:r>
              <a:rPr lang="en-US" sz="1200" dirty="0">
                <a:latin typeface="Times New Roman" charset="0"/>
              </a:rPr>
              <a:t>minimum sentences don't always work. State lawmakers should use this case as Exhibit A in a campaign to change Florida's mandatory-minimum sentencing law. The law eliminates judicial discretion and ties judges' hands, sometimes forcing them to ignore extenuating circumstances. </a:t>
            </a:r>
          </a:p>
          <a:p>
            <a:pPr eaLnBrk="1" hangingPunct="1">
              <a:spcBef>
                <a:spcPts val="500"/>
              </a:spcBef>
              <a:spcAft>
                <a:spcPts val="500"/>
              </a:spcAft>
            </a:pPr>
            <a:r>
              <a:rPr lang="en-US" sz="1200" dirty="0">
                <a:latin typeface="Times New Roman" charset="0"/>
              </a:rPr>
              <a:t>In this case, a judge with punishment options could have sentenced Mr. </a:t>
            </a:r>
            <a:r>
              <a:rPr lang="en-US" sz="1200" dirty="0" err="1">
                <a:latin typeface="Times New Roman" charset="0"/>
              </a:rPr>
              <a:t>Paey</a:t>
            </a:r>
            <a:r>
              <a:rPr lang="en-US" sz="1200" dirty="0">
                <a:latin typeface="Times New Roman" charset="0"/>
              </a:rPr>
              <a:t> to community service for filing false prescriptions instead of the mandatory 25-year sentence he got for drug trafficking. There was no evidence at trial that Mr. </a:t>
            </a:r>
            <a:r>
              <a:rPr lang="en-US" sz="1200" dirty="0" err="1">
                <a:latin typeface="Times New Roman" charset="0"/>
              </a:rPr>
              <a:t>Paey</a:t>
            </a:r>
            <a:r>
              <a:rPr lang="en-US" sz="1200" dirty="0">
                <a:latin typeface="Times New Roman" charset="0"/>
              </a:rPr>
              <a:t> did anything but consume the pills he bought; no evidence at all that he sold or trafficked in drugs. </a:t>
            </a:r>
          </a:p>
          <a:p>
            <a:pPr eaLnBrk="1" hangingPunct="1">
              <a:spcBef>
                <a:spcPts val="500"/>
              </a:spcBef>
              <a:spcAft>
                <a:spcPts val="500"/>
              </a:spcAft>
            </a:pPr>
            <a:r>
              <a:rPr lang="en-US" sz="1400" dirty="0">
                <a:latin typeface="Times New Roman" charset="0"/>
              </a:rPr>
              <a:t> </a:t>
            </a:r>
            <a:r>
              <a:rPr lang="en-US" sz="1400" b="1" u="sng" dirty="0">
                <a:solidFill>
                  <a:srgbClr val="009999"/>
                </a:solidFill>
                <a:latin typeface="Times New Roman" charset="0"/>
              </a:rPr>
              <a:t>Police</a:t>
            </a:r>
            <a:r>
              <a:rPr lang="en-US" sz="1400" u="sng" dirty="0">
                <a:solidFill>
                  <a:srgbClr val="009999"/>
                </a:solidFill>
                <a:latin typeface="Times New Roman" charset="0"/>
              </a:rPr>
              <a:t> and prosecutors must understand that their job is not only to prosecute, but also to seek justice.</a:t>
            </a:r>
            <a:r>
              <a:rPr lang="en-US" sz="1200" dirty="0">
                <a:latin typeface="Times New Roman" charset="0"/>
              </a:rPr>
              <a:t> This case became a contest of wills. Mr. </a:t>
            </a:r>
            <a:r>
              <a:rPr lang="en-US" sz="1200" dirty="0" err="1">
                <a:latin typeface="Times New Roman" charset="0"/>
              </a:rPr>
              <a:t>Paey</a:t>
            </a:r>
            <a:r>
              <a:rPr lang="en-US" sz="1200" dirty="0">
                <a:latin typeface="Times New Roman" charset="0"/>
              </a:rPr>
              <a:t> insisted that he needed the prescription pills for pain. Police and prosecuting attorneys insisted that no one could consume the amount of pills that evidence showed Mr. </a:t>
            </a:r>
            <a:r>
              <a:rPr lang="en-US" sz="1200" dirty="0" err="1">
                <a:latin typeface="Times New Roman" charset="0"/>
              </a:rPr>
              <a:t>Paey</a:t>
            </a:r>
            <a:r>
              <a:rPr lang="en-US" sz="1200" dirty="0">
                <a:latin typeface="Times New Roman" charset="0"/>
              </a:rPr>
              <a:t> possessed. Therefore, he must be selling them. To reach this conclusion, though, prosecutors had to ignore the fact that months of surveillance produced no evidence of drug selling. </a:t>
            </a:r>
          </a:p>
          <a:p>
            <a:pPr eaLnBrk="1" hangingPunct="1">
              <a:spcBef>
                <a:spcPts val="500"/>
              </a:spcBef>
              <a:spcAft>
                <a:spcPts val="500"/>
              </a:spcAft>
            </a:pPr>
            <a:r>
              <a:rPr lang="en-US" sz="1200" dirty="0">
                <a:latin typeface="Times New Roman" charset="0"/>
              </a:rPr>
              <a:t>Here's what appellate court Judge James Seals had to say after reviewing the case: </a:t>
            </a:r>
          </a:p>
          <a:p>
            <a:pPr eaLnBrk="1" hangingPunct="1">
              <a:spcBef>
                <a:spcPts val="500"/>
              </a:spcBef>
              <a:spcAft>
                <a:spcPts val="500"/>
              </a:spcAft>
            </a:pPr>
            <a:r>
              <a:rPr lang="en-US" sz="1400" dirty="0">
                <a:latin typeface="Times New Roman" charset="0"/>
              </a:rPr>
              <a:t>``I suggest that it is unusual, illogical and unjust that Mr. </a:t>
            </a:r>
            <a:r>
              <a:rPr lang="en-US" sz="1400" dirty="0" err="1">
                <a:latin typeface="Times New Roman" charset="0"/>
              </a:rPr>
              <a:t>Paey</a:t>
            </a:r>
            <a:r>
              <a:rPr lang="en-US" sz="1400" dirty="0">
                <a:latin typeface="Times New Roman" charset="0"/>
              </a:rPr>
              <a:t> could conceivably go to prison for a longer stretch for peacefully but unlawfully purchasing 100 </a:t>
            </a:r>
            <a:r>
              <a:rPr lang="en-US" sz="1400" dirty="0" err="1">
                <a:latin typeface="Times New Roman" charset="0"/>
              </a:rPr>
              <a:t>oxycodone</a:t>
            </a:r>
            <a:r>
              <a:rPr lang="en-US" sz="1400" dirty="0">
                <a:latin typeface="Times New Roman" charset="0"/>
              </a:rPr>
              <a:t> pills from a pharmacist than had he robbed the pharmacist at knife point, stolen 50 </a:t>
            </a:r>
            <a:r>
              <a:rPr lang="en-US" sz="1400" dirty="0" err="1">
                <a:latin typeface="Times New Roman" charset="0"/>
              </a:rPr>
              <a:t>oxycodone</a:t>
            </a:r>
            <a:r>
              <a:rPr lang="en-US" sz="1400" dirty="0">
                <a:latin typeface="Times New Roman" charset="0"/>
              </a:rPr>
              <a:t> pills, which he intended to sell to children waiting outside, and then stabbed the pharmacist.'' </a:t>
            </a:r>
          </a:p>
          <a:p>
            <a:pPr eaLnBrk="1" hangingPunct="1">
              <a:spcBef>
                <a:spcPts val="500"/>
              </a:spcBef>
              <a:spcAft>
                <a:spcPts val="500"/>
              </a:spcAft>
            </a:pPr>
            <a:r>
              <a:rPr lang="en-US" sz="1200" dirty="0">
                <a:latin typeface="Times New Roman" charset="0"/>
              </a:rPr>
              <a:t>And this: ``Mr. </a:t>
            </a:r>
            <a:r>
              <a:rPr lang="en-US" sz="1200" dirty="0" err="1">
                <a:latin typeface="Times New Roman" charset="0"/>
              </a:rPr>
              <a:t>Paey's</a:t>
            </a:r>
            <a:r>
              <a:rPr lang="en-US" sz="1200" dirty="0">
                <a:latin typeface="Times New Roman" charset="0"/>
              </a:rPr>
              <a:t> argument about his sentences does not fall on deaf ears, but it falls on the wrong ears.'' </a:t>
            </a:r>
          </a:p>
          <a:p>
            <a:pPr eaLnBrk="1" hangingPunct="1">
              <a:spcBef>
                <a:spcPts val="500"/>
              </a:spcBef>
              <a:spcAft>
                <a:spcPts val="500"/>
              </a:spcAft>
            </a:pPr>
            <a:r>
              <a:rPr lang="en-US" sz="1200" dirty="0">
                <a:latin typeface="Times New Roman" charset="0"/>
              </a:rPr>
              <a:t>Gov. </a:t>
            </a:r>
            <a:r>
              <a:rPr lang="en-US" sz="1200" dirty="0" err="1">
                <a:latin typeface="Times New Roman" charset="0"/>
              </a:rPr>
              <a:t>Crist</a:t>
            </a:r>
            <a:r>
              <a:rPr lang="en-US" sz="1200" dirty="0">
                <a:latin typeface="Times New Roman" charset="0"/>
              </a:rPr>
              <a:t> and the Cabinet listened and took action. Now Florida lawmakers should rewrite the mandatory-minimum law. </a:t>
            </a:r>
            <a:r>
              <a:rPr lang="en-US" sz="1400" dirty="0">
                <a:solidFill>
                  <a:srgbClr val="009999"/>
                </a:solidFill>
                <a:latin typeface="Times New Roman" charset="0"/>
              </a:rPr>
              <a:t>Being tough on crime is nothing if it means forgetting about fairness and justice.</a:t>
            </a:r>
          </a:p>
        </p:txBody>
      </p:sp>
      <p:sp>
        <p:nvSpPr>
          <p:cNvPr id="4" name="Slide Number Placeholder 5"/>
          <p:cNvSpPr>
            <a:spLocks noGrp="1"/>
          </p:cNvSpPr>
          <p:nvPr>
            <p:ph type="sldNum" sz="quarter" idx="12"/>
          </p:nvPr>
        </p:nvSpPr>
        <p:spPr/>
        <p:txBody>
          <a:bodyPr/>
          <a:lstStyle/>
          <a:p>
            <a:pPr>
              <a:defRPr/>
            </a:pPr>
            <a:fld id="{6C619AB5-8A17-408E-8881-4A4B8EECAA34}" type="slidenum">
              <a:rPr lang="en-US"/>
              <a:pPr>
                <a:defRPr/>
              </a:pPr>
              <a:t>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18436">
                                            <p:txEl>
                                              <p:pRg st="7" end="7"/>
                                            </p:txEl>
                                          </p:spTgt>
                                        </p:tgtEl>
                                        <p:attrNameLst>
                                          <p:attrName>style.fontStyle</p:attrName>
                                        </p:attrNameLst>
                                      </p:cBhvr>
                                      <p:to>
                                        <p:strVal val="normal"/>
                                      </p:to>
                                    </p:set>
                                    <p:set>
                                      <p:cBhvr override="childStyle">
                                        <p:cTn id="7" dur="indefinite"/>
                                        <p:tgtEl>
                                          <p:spTgt spid="18436">
                                            <p:txEl>
                                              <p:pRg st="7" end="7"/>
                                            </p:txEl>
                                          </p:spTgt>
                                        </p:tgtEl>
                                        <p:attrNameLst>
                                          <p:attrName>style.fontWeight</p:attrName>
                                        </p:attrNameLst>
                                      </p:cBhvr>
                                      <p:to>
                                        <p:strVal val="bold"/>
                                      </p:to>
                                    </p:set>
                                    <p:set>
                                      <p:cBhvr override="childStyle">
                                        <p:cTn id="8" dur="indefinite"/>
                                        <p:tgtEl>
                                          <p:spTgt spid="18436">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6" name="Rectangle 6"/>
          <p:cNvSpPr>
            <a:spLocks noGrp="1" noChangeArrowheads="1"/>
          </p:cNvSpPr>
          <p:nvPr>
            <p:ph type="title"/>
          </p:nvPr>
        </p:nvSpPr>
        <p:spPr/>
        <p:txBody>
          <a:bodyPr/>
          <a:lstStyle/>
          <a:p>
            <a:pPr eaLnBrk="1" hangingPunct="1"/>
            <a:r>
              <a:rPr lang="en-US" dirty="0"/>
              <a:t>Real Life Cases</a:t>
            </a:r>
          </a:p>
        </p:txBody>
      </p:sp>
      <p:sp>
        <p:nvSpPr>
          <p:cNvPr id="10247" name="Rectangle 7"/>
          <p:cNvSpPr>
            <a:spLocks noGrp="1" noChangeArrowheads="1"/>
          </p:cNvSpPr>
          <p:nvPr>
            <p:ph idx="1"/>
          </p:nvPr>
        </p:nvSpPr>
        <p:spPr/>
        <p:txBody>
          <a:bodyPr>
            <a:normAutofit lnSpcReduction="10000"/>
          </a:bodyPr>
          <a:lstStyle/>
          <a:p>
            <a:pPr eaLnBrk="1" hangingPunct="1">
              <a:lnSpc>
                <a:spcPct val="90000"/>
              </a:lnSpc>
            </a:pPr>
            <a:r>
              <a:rPr lang="en-US" dirty="0"/>
              <a:t>Who is Mike </a:t>
            </a:r>
            <a:r>
              <a:rPr lang="en-US" dirty="0" err="1"/>
              <a:t>Nifong</a:t>
            </a:r>
            <a:r>
              <a:rPr lang="en-US" dirty="0"/>
              <a:t>? </a:t>
            </a:r>
          </a:p>
          <a:p>
            <a:pPr eaLnBrk="1" hangingPunct="1">
              <a:lnSpc>
                <a:spcPct val="90000"/>
              </a:lnSpc>
            </a:pPr>
            <a:r>
              <a:rPr lang="en-US" dirty="0"/>
              <a:t>Who is Wilton </a:t>
            </a:r>
            <a:r>
              <a:rPr lang="en-US" dirty="0" err="1"/>
              <a:t>Dedge</a:t>
            </a:r>
            <a:r>
              <a:rPr lang="en-US" dirty="0"/>
              <a:t> (Port St. John, Brevard County)?</a:t>
            </a:r>
          </a:p>
          <a:p>
            <a:pPr eaLnBrk="1" hangingPunct="1">
              <a:lnSpc>
                <a:spcPct val="90000"/>
              </a:lnSpc>
            </a:pPr>
            <a:r>
              <a:rPr lang="en-US" dirty="0"/>
              <a:t>Who is Larry Peterson (Burlington County, New Jersey)?</a:t>
            </a:r>
          </a:p>
          <a:p>
            <a:pPr eaLnBrk="1" hangingPunct="1">
              <a:lnSpc>
                <a:spcPct val="90000"/>
              </a:lnSpc>
            </a:pPr>
            <a:r>
              <a:rPr lang="en-US" dirty="0"/>
              <a:t>Who are Michael Evans and Paul Terry (Cook County, Chicago)?</a:t>
            </a:r>
          </a:p>
          <a:p>
            <a:pPr eaLnBrk="1" hangingPunct="1">
              <a:lnSpc>
                <a:spcPct val="90000"/>
              </a:lnSpc>
            </a:pPr>
            <a:r>
              <a:rPr lang="en-US" dirty="0"/>
              <a:t>Who is Todd Neely (Martin County, FL)?</a:t>
            </a:r>
          </a:p>
          <a:p>
            <a:pPr>
              <a:lnSpc>
                <a:spcPct val="90000"/>
              </a:lnSpc>
            </a:pPr>
            <a:r>
              <a:rPr lang="en-US" dirty="0"/>
              <a:t>Who are James Curtis Williams and Raymond Jackson (Dallas, Texas)?</a:t>
            </a:r>
          </a:p>
          <a:p>
            <a:pPr>
              <a:lnSpc>
                <a:spcPct val="90000"/>
              </a:lnSpc>
            </a:pPr>
            <a:r>
              <a:rPr lang="en-US" dirty="0"/>
              <a:t>Who is James Lee Woodard (Dallas, Texas)?</a:t>
            </a:r>
          </a:p>
          <a:p>
            <a:pPr eaLnBrk="1" hangingPunct="1">
              <a:lnSpc>
                <a:spcPct val="90000"/>
              </a:lnSpc>
            </a:pPr>
            <a:r>
              <a:rPr lang="en-US" dirty="0"/>
              <a:t>Who is James Joseph Richardson (Arcadia, FL)?</a:t>
            </a:r>
          </a:p>
          <a:p>
            <a:pPr eaLnBrk="1" hangingPunct="1">
              <a:lnSpc>
                <a:spcPct val="90000"/>
              </a:lnSpc>
              <a:buFont typeface="Wingdings" pitchFamily="2" charset="2"/>
              <a:buNone/>
            </a:pPr>
            <a:endParaRPr lang="en-US" dirty="0"/>
          </a:p>
          <a:p>
            <a:pPr eaLnBrk="1" hangingPunct="1">
              <a:lnSpc>
                <a:spcPct val="90000"/>
              </a:lnSpc>
            </a:pPr>
            <a:endParaRPr lang="en-US" dirty="0"/>
          </a:p>
          <a:p>
            <a:pPr eaLnBrk="1" hangingPunct="1">
              <a:lnSpc>
                <a:spcPct val="90000"/>
              </a:lnSpc>
              <a:buFont typeface="Wingdings" pitchFamily="2" charset="2"/>
              <a:buNone/>
            </a:pPr>
            <a:endParaRPr lang="en-US" dirty="0"/>
          </a:p>
        </p:txBody>
      </p:sp>
      <p:sp>
        <p:nvSpPr>
          <p:cNvPr id="4" name="Slide Number Placeholder 5"/>
          <p:cNvSpPr>
            <a:spLocks noGrp="1"/>
          </p:cNvSpPr>
          <p:nvPr>
            <p:ph type="sldNum" sz="quarter" idx="12"/>
          </p:nvPr>
        </p:nvSpPr>
        <p:spPr/>
        <p:txBody>
          <a:bodyPr/>
          <a:lstStyle/>
          <a:p>
            <a:pPr>
              <a:defRPr/>
            </a:pPr>
            <a:fld id="{AD2C2BE3-43BC-4E62-BC2F-1128D044C194}" type="slidenum">
              <a:rPr lang="en-US"/>
              <a:pPr>
                <a:defRPr/>
              </a:pPr>
              <a:t>8</a:t>
            </a:fld>
            <a:endParaRPr lang="en-US"/>
          </a:p>
        </p:txBody>
      </p:sp>
    </p:spTree>
  </p:cSld>
  <p:clrMapOvr>
    <a:masterClrMapping/>
  </p:clrMapOvr>
  <p:transition>
    <p:cut/>
    <p:sndAc>
      <p:stSnd>
        <p:snd r:embed="rId2" name="voltag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checkerboard(across)">
                                      <p:cBhvr>
                                        <p:cTn id="7" dur="500"/>
                                        <p:tgtEl>
                                          <p:spTgt spid="10246"/>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10247">
                                            <p:txEl>
                                              <p:pRg st="0" end="0"/>
                                            </p:txEl>
                                          </p:spTgt>
                                        </p:tgtEl>
                                        <p:attrNameLst>
                                          <p:attrName>style.visibility</p:attrName>
                                        </p:attrNameLst>
                                      </p:cBhvr>
                                      <p:to>
                                        <p:strVal val="visible"/>
                                      </p:to>
                                    </p:set>
                                    <p:anim calcmode="lin" valueType="num">
                                      <p:cBhvr additive="base">
                                        <p:cTn id="12" dur="2000" fill="hold"/>
                                        <p:tgtEl>
                                          <p:spTgt spid="10247">
                                            <p:txEl>
                                              <p:pRg st="0" end="0"/>
                                            </p:txEl>
                                          </p:spTgt>
                                        </p:tgtEl>
                                        <p:attrNameLst>
                                          <p:attrName>ppt_x</p:attrName>
                                        </p:attrNameLst>
                                      </p:cBhvr>
                                      <p:tavLst>
                                        <p:tav tm="0">
                                          <p:val>
                                            <p:strVal val="#ppt_x"/>
                                          </p:val>
                                        </p:tav>
                                        <p:tav tm="100000">
                                          <p:val>
                                            <p:strVal val="#ppt_x"/>
                                          </p:val>
                                        </p:tav>
                                      </p:tavLst>
                                    </p:anim>
                                    <p:anim calcmode="lin" valueType="num">
                                      <p:cBhvr additive="base">
                                        <p:cTn id="13" dur="2000" fill="hold"/>
                                        <p:tgtEl>
                                          <p:spTgt spid="10247">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7" presetClass="entr" presetSubtype="4" fill="hold" nodeType="afterEffect">
                                  <p:stCondLst>
                                    <p:cond delay="0"/>
                                  </p:stCondLst>
                                  <p:childTnLst>
                                    <p:set>
                                      <p:cBhvr>
                                        <p:cTn id="16" dur="1" fill="hold">
                                          <p:stCondLst>
                                            <p:cond delay="0"/>
                                          </p:stCondLst>
                                        </p:cTn>
                                        <p:tgtEl>
                                          <p:spTgt spid="10247">
                                            <p:txEl>
                                              <p:pRg st="1" end="1"/>
                                            </p:txEl>
                                          </p:spTgt>
                                        </p:tgtEl>
                                        <p:attrNameLst>
                                          <p:attrName>style.visibility</p:attrName>
                                        </p:attrNameLst>
                                      </p:cBhvr>
                                      <p:to>
                                        <p:strVal val="visible"/>
                                      </p:to>
                                    </p:set>
                                    <p:anim calcmode="lin" valueType="num">
                                      <p:cBhvr additive="base">
                                        <p:cTn id="17" dur="2000" fill="hold"/>
                                        <p:tgtEl>
                                          <p:spTgt spid="10247">
                                            <p:txEl>
                                              <p:pRg st="1" end="1"/>
                                            </p:txEl>
                                          </p:spTgt>
                                        </p:tgtEl>
                                        <p:attrNameLst>
                                          <p:attrName>ppt_x</p:attrName>
                                        </p:attrNameLst>
                                      </p:cBhvr>
                                      <p:tavLst>
                                        <p:tav tm="0">
                                          <p:val>
                                            <p:strVal val="#ppt_x"/>
                                          </p:val>
                                        </p:tav>
                                        <p:tav tm="100000">
                                          <p:val>
                                            <p:strVal val="#ppt_x"/>
                                          </p:val>
                                        </p:tav>
                                      </p:tavLst>
                                    </p:anim>
                                    <p:anim calcmode="lin" valueType="num">
                                      <p:cBhvr additive="base">
                                        <p:cTn id="18" dur="2000" fill="hold"/>
                                        <p:tgtEl>
                                          <p:spTgt spid="10247">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4000"/>
                            </p:stCondLst>
                            <p:childTnLst>
                              <p:par>
                                <p:cTn id="20" presetID="7" presetClass="entr" presetSubtype="4" fill="hold" nodeType="afterEffect">
                                  <p:stCondLst>
                                    <p:cond delay="0"/>
                                  </p:stCondLst>
                                  <p:childTnLst>
                                    <p:set>
                                      <p:cBhvr>
                                        <p:cTn id="21" dur="1" fill="hold">
                                          <p:stCondLst>
                                            <p:cond delay="0"/>
                                          </p:stCondLst>
                                        </p:cTn>
                                        <p:tgtEl>
                                          <p:spTgt spid="10247">
                                            <p:txEl>
                                              <p:pRg st="2" end="2"/>
                                            </p:txEl>
                                          </p:spTgt>
                                        </p:tgtEl>
                                        <p:attrNameLst>
                                          <p:attrName>style.visibility</p:attrName>
                                        </p:attrNameLst>
                                      </p:cBhvr>
                                      <p:to>
                                        <p:strVal val="visible"/>
                                      </p:to>
                                    </p:set>
                                    <p:anim calcmode="lin" valueType="num">
                                      <p:cBhvr additive="base">
                                        <p:cTn id="22" dur="2000" fill="hold"/>
                                        <p:tgtEl>
                                          <p:spTgt spid="10247">
                                            <p:txEl>
                                              <p:pRg st="2" end="2"/>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10247">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6000"/>
                            </p:stCondLst>
                            <p:childTnLst>
                              <p:par>
                                <p:cTn id="25" presetID="7" presetClass="entr" presetSubtype="4" fill="hold" nodeType="afterEffect">
                                  <p:stCondLst>
                                    <p:cond delay="0"/>
                                  </p:stCondLst>
                                  <p:childTnLst>
                                    <p:set>
                                      <p:cBhvr>
                                        <p:cTn id="26" dur="1" fill="hold">
                                          <p:stCondLst>
                                            <p:cond delay="0"/>
                                          </p:stCondLst>
                                        </p:cTn>
                                        <p:tgtEl>
                                          <p:spTgt spid="10247">
                                            <p:txEl>
                                              <p:pRg st="3" end="3"/>
                                            </p:txEl>
                                          </p:spTgt>
                                        </p:tgtEl>
                                        <p:attrNameLst>
                                          <p:attrName>style.visibility</p:attrName>
                                        </p:attrNameLst>
                                      </p:cBhvr>
                                      <p:to>
                                        <p:strVal val="visible"/>
                                      </p:to>
                                    </p:set>
                                    <p:anim calcmode="lin" valueType="num">
                                      <p:cBhvr additive="base">
                                        <p:cTn id="27" dur="2000" fill="hold"/>
                                        <p:tgtEl>
                                          <p:spTgt spid="10247">
                                            <p:txEl>
                                              <p:pRg st="3" end="3"/>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10247">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8000"/>
                            </p:stCondLst>
                            <p:childTnLst>
                              <p:par>
                                <p:cTn id="30" presetID="7" presetClass="entr" presetSubtype="4" fill="hold" nodeType="afterEffect">
                                  <p:stCondLst>
                                    <p:cond delay="0"/>
                                  </p:stCondLst>
                                  <p:childTnLst>
                                    <p:set>
                                      <p:cBhvr>
                                        <p:cTn id="31" dur="1" fill="hold">
                                          <p:stCondLst>
                                            <p:cond delay="0"/>
                                          </p:stCondLst>
                                        </p:cTn>
                                        <p:tgtEl>
                                          <p:spTgt spid="10247">
                                            <p:txEl>
                                              <p:pRg st="4" end="4"/>
                                            </p:txEl>
                                          </p:spTgt>
                                        </p:tgtEl>
                                        <p:attrNameLst>
                                          <p:attrName>style.visibility</p:attrName>
                                        </p:attrNameLst>
                                      </p:cBhvr>
                                      <p:to>
                                        <p:strVal val="visible"/>
                                      </p:to>
                                    </p:set>
                                    <p:anim calcmode="lin" valueType="num">
                                      <p:cBhvr additive="base">
                                        <p:cTn id="32" dur="2000" fill="hold"/>
                                        <p:tgtEl>
                                          <p:spTgt spid="10247">
                                            <p:txEl>
                                              <p:pRg st="4" end="4"/>
                                            </p:txEl>
                                          </p:spTgt>
                                        </p:tgtEl>
                                        <p:attrNameLst>
                                          <p:attrName>ppt_x</p:attrName>
                                        </p:attrNameLst>
                                      </p:cBhvr>
                                      <p:tavLst>
                                        <p:tav tm="0">
                                          <p:val>
                                            <p:strVal val="#ppt_x"/>
                                          </p:val>
                                        </p:tav>
                                        <p:tav tm="100000">
                                          <p:val>
                                            <p:strVal val="#ppt_x"/>
                                          </p:val>
                                        </p:tav>
                                      </p:tavLst>
                                    </p:anim>
                                    <p:anim calcmode="lin" valueType="num">
                                      <p:cBhvr additive="base">
                                        <p:cTn id="33" dur="2000" fill="hold"/>
                                        <p:tgtEl>
                                          <p:spTgt spid="10247">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10000"/>
                            </p:stCondLst>
                            <p:childTnLst>
                              <p:par>
                                <p:cTn id="35" presetID="7" presetClass="entr" presetSubtype="4" fill="hold" nodeType="afterEffect">
                                  <p:stCondLst>
                                    <p:cond delay="0"/>
                                  </p:stCondLst>
                                  <p:childTnLst>
                                    <p:set>
                                      <p:cBhvr>
                                        <p:cTn id="36" dur="1" fill="hold">
                                          <p:stCondLst>
                                            <p:cond delay="0"/>
                                          </p:stCondLst>
                                        </p:cTn>
                                        <p:tgtEl>
                                          <p:spTgt spid="10247">
                                            <p:txEl>
                                              <p:pRg st="5" end="5"/>
                                            </p:txEl>
                                          </p:spTgt>
                                        </p:tgtEl>
                                        <p:attrNameLst>
                                          <p:attrName>style.visibility</p:attrName>
                                        </p:attrNameLst>
                                      </p:cBhvr>
                                      <p:to>
                                        <p:strVal val="visible"/>
                                      </p:to>
                                    </p:set>
                                    <p:anim calcmode="lin" valueType="num">
                                      <p:cBhvr additive="base">
                                        <p:cTn id="37" dur="2000" fill="hold"/>
                                        <p:tgtEl>
                                          <p:spTgt spid="10247">
                                            <p:txEl>
                                              <p:pRg st="5" end="5"/>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10247">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12000"/>
                            </p:stCondLst>
                            <p:childTnLst>
                              <p:par>
                                <p:cTn id="40" presetID="7" presetClass="entr" presetSubtype="4" fill="hold" nodeType="afterEffect">
                                  <p:stCondLst>
                                    <p:cond delay="0"/>
                                  </p:stCondLst>
                                  <p:childTnLst>
                                    <p:set>
                                      <p:cBhvr>
                                        <p:cTn id="41" dur="1" fill="hold">
                                          <p:stCondLst>
                                            <p:cond delay="0"/>
                                          </p:stCondLst>
                                        </p:cTn>
                                        <p:tgtEl>
                                          <p:spTgt spid="10247">
                                            <p:txEl>
                                              <p:pRg st="6" end="6"/>
                                            </p:txEl>
                                          </p:spTgt>
                                        </p:tgtEl>
                                        <p:attrNameLst>
                                          <p:attrName>style.visibility</p:attrName>
                                        </p:attrNameLst>
                                      </p:cBhvr>
                                      <p:to>
                                        <p:strVal val="visible"/>
                                      </p:to>
                                    </p:set>
                                    <p:anim calcmode="lin" valueType="num">
                                      <p:cBhvr additive="base">
                                        <p:cTn id="42" dur="2000" fill="hold"/>
                                        <p:tgtEl>
                                          <p:spTgt spid="10247">
                                            <p:txEl>
                                              <p:pRg st="6" end="6"/>
                                            </p:txEl>
                                          </p:spTgt>
                                        </p:tgtEl>
                                        <p:attrNameLst>
                                          <p:attrName>ppt_x</p:attrName>
                                        </p:attrNameLst>
                                      </p:cBhvr>
                                      <p:tavLst>
                                        <p:tav tm="0">
                                          <p:val>
                                            <p:strVal val="#ppt_x"/>
                                          </p:val>
                                        </p:tav>
                                        <p:tav tm="100000">
                                          <p:val>
                                            <p:strVal val="#ppt_x"/>
                                          </p:val>
                                        </p:tav>
                                      </p:tavLst>
                                    </p:anim>
                                    <p:anim calcmode="lin" valueType="num">
                                      <p:cBhvr additive="base">
                                        <p:cTn id="43" dur="2000" fill="hold"/>
                                        <p:tgtEl>
                                          <p:spTgt spid="10247">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14000"/>
                            </p:stCondLst>
                            <p:childTnLst>
                              <p:par>
                                <p:cTn id="45" presetID="7" presetClass="entr" presetSubtype="4" fill="hold" nodeType="afterEffect">
                                  <p:stCondLst>
                                    <p:cond delay="0"/>
                                  </p:stCondLst>
                                  <p:childTnLst>
                                    <p:set>
                                      <p:cBhvr>
                                        <p:cTn id="46" dur="1" fill="hold">
                                          <p:stCondLst>
                                            <p:cond delay="0"/>
                                          </p:stCondLst>
                                        </p:cTn>
                                        <p:tgtEl>
                                          <p:spTgt spid="10247">
                                            <p:txEl>
                                              <p:pRg st="7" end="7"/>
                                            </p:txEl>
                                          </p:spTgt>
                                        </p:tgtEl>
                                        <p:attrNameLst>
                                          <p:attrName>style.visibility</p:attrName>
                                        </p:attrNameLst>
                                      </p:cBhvr>
                                      <p:to>
                                        <p:strVal val="visible"/>
                                      </p:to>
                                    </p:set>
                                    <p:anim calcmode="lin" valueType="num">
                                      <p:cBhvr additive="base">
                                        <p:cTn id="47" dur="2000" fill="hold"/>
                                        <p:tgtEl>
                                          <p:spTgt spid="10247">
                                            <p:txEl>
                                              <p:pRg st="7" end="7"/>
                                            </p:txEl>
                                          </p:spTgt>
                                        </p:tgtEl>
                                        <p:attrNameLst>
                                          <p:attrName>ppt_x</p:attrName>
                                        </p:attrNameLst>
                                      </p:cBhvr>
                                      <p:tavLst>
                                        <p:tav tm="0">
                                          <p:val>
                                            <p:strVal val="#ppt_x"/>
                                          </p:val>
                                        </p:tav>
                                        <p:tav tm="100000">
                                          <p:val>
                                            <p:strVal val="#ppt_x"/>
                                          </p:val>
                                        </p:tav>
                                      </p:tavLst>
                                    </p:anim>
                                    <p:anim calcmode="lin" valueType="num">
                                      <p:cBhvr additive="base">
                                        <p:cTn id="48" dur="2000" fill="hold"/>
                                        <p:tgtEl>
                                          <p:spTgt spid="1024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dirty="0"/>
              <a:t>Mike </a:t>
            </a:r>
            <a:r>
              <a:rPr lang="en-US" dirty="0" err="1"/>
              <a:t>Nifong</a:t>
            </a:r>
            <a:endParaRPr lang="en-US" dirty="0"/>
          </a:p>
        </p:txBody>
      </p:sp>
      <p:sp>
        <p:nvSpPr>
          <p:cNvPr id="5" name="Slide Number Placeholder 4"/>
          <p:cNvSpPr>
            <a:spLocks noGrp="1"/>
          </p:cNvSpPr>
          <p:nvPr>
            <p:ph type="sldNum" sz="quarter" idx="12"/>
          </p:nvPr>
        </p:nvSpPr>
        <p:spPr/>
        <p:txBody>
          <a:bodyPr/>
          <a:lstStyle/>
          <a:p>
            <a:pPr>
              <a:defRPr/>
            </a:pPr>
            <a:fld id="{B64CFDC3-2D3A-4183-B735-1E9B98AD56CA}" type="slidenum">
              <a:rPr lang="en-US"/>
              <a:pPr>
                <a:defRPr/>
              </a:pPr>
              <a:t>9</a:t>
            </a:fld>
            <a:endParaRPr lang="en-US"/>
          </a:p>
        </p:txBody>
      </p:sp>
      <p:pic>
        <p:nvPicPr>
          <p:cNvPr id="29699" name="Picture 3" descr="Mike Nifong"/>
          <p:cNvPicPr>
            <a:picLocks noChangeAspect="1" noChangeArrowheads="1"/>
          </p:cNvPicPr>
          <p:nvPr/>
        </p:nvPicPr>
        <p:blipFill>
          <a:blip r:embed="rId2" r:link="rId3" cstate="print"/>
          <a:srcRect/>
          <a:stretch>
            <a:fillRect/>
          </a:stretch>
        </p:blipFill>
        <p:spPr bwMode="auto">
          <a:xfrm>
            <a:off x="6400800" y="1981200"/>
            <a:ext cx="2222500" cy="1670050"/>
          </a:xfrm>
          <a:prstGeom prst="rect">
            <a:avLst/>
          </a:prstGeom>
          <a:noFill/>
          <a:ln w="9525">
            <a:noFill/>
            <a:miter lim="800000"/>
            <a:headEnd/>
            <a:tailEnd/>
          </a:ln>
        </p:spPr>
      </p:pic>
      <p:sp>
        <p:nvSpPr>
          <p:cNvPr id="29700" name="Rectangle 4"/>
          <p:cNvSpPr>
            <a:spLocks noChangeArrowheads="1"/>
          </p:cNvSpPr>
          <p:nvPr/>
        </p:nvSpPr>
        <p:spPr bwMode="auto">
          <a:xfrm>
            <a:off x="2590800" y="2057400"/>
            <a:ext cx="3657600" cy="4247317"/>
          </a:xfrm>
          <a:prstGeom prst="rect">
            <a:avLst/>
          </a:prstGeom>
          <a:noFill/>
          <a:ln w="9525">
            <a:noFill/>
            <a:miter lim="800000"/>
            <a:headEnd/>
            <a:tailEnd/>
          </a:ln>
        </p:spPr>
        <p:txBody>
          <a:bodyPr>
            <a:spAutoFit/>
          </a:bodyPr>
          <a:lstStyle/>
          <a:p>
            <a:pPr eaLnBrk="0" hangingPunct="0"/>
            <a:r>
              <a:rPr kumimoji="1" lang="en-US" sz="3200" dirty="0">
                <a:latin typeface="Arial" charset="0"/>
                <a:cs typeface="Arial" charset="0"/>
              </a:rPr>
              <a:t>“Durham County District Attorney Mike </a:t>
            </a:r>
            <a:r>
              <a:rPr kumimoji="1" lang="en-US" sz="3200" dirty="0" err="1">
                <a:latin typeface="Arial" charset="0"/>
                <a:cs typeface="Arial" charset="0"/>
              </a:rPr>
              <a:t>Nifong</a:t>
            </a:r>
            <a:r>
              <a:rPr kumimoji="1" lang="en-US" sz="3200" dirty="0">
                <a:latin typeface="Arial" charset="0"/>
                <a:cs typeface="Arial" charset="0"/>
              </a:rPr>
              <a:t> has come under increasing criticism in the prosecution of three Duke Lacrosse players.”</a:t>
            </a:r>
            <a:endParaRPr kumimoji="1" lang="en-US" sz="3200" dirty="0">
              <a:cs typeface="Times New Roman" charset="0"/>
            </a:endParaRPr>
          </a:p>
          <a:p>
            <a:pPr eaLnBrk="0" hangingPunct="0"/>
            <a:endParaRPr kumimoji="1" 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linds(horizontal)">
                                      <p:cBhvr>
                                        <p:cTn id="7" dur="3000"/>
                                        <p:tgtEl>
                                          <p:spTgt spid="29698"/>
                                        </p:tgtEl>
                                      </p:cBhvr>
                                    </p:animEffect>
                                  </p:childTnLst>
                                </p:cTn>
                              </p:par>
                            </p:childTnLst>
                          </p:cTn>
                        </p:par>
                        <p:par>
                          <p:cTn id="8" fill="hold">
                            <p:stCondLst>
                              <p:cond delay="3000"/>
                            </p:stCondLst>
                            <p:childTnLst>
                              <p:par>
                                <p:cTn id="9" presetID="5" presetClass="entr" presetSubtype="10" fill="hold" grpId="0" nodeType="afterEffect">
                                  <p:stCondLst>
                                    <p:cond delay="0"/>
                                  </p:stCondLst>
                                  <p:childTnLst>
                                    <p:set>
                                      <p:cBhvr>
                                        <p:cTn id="10" dur="1" fill="hold">
                                          <p:stCondLst>
                                            <p:cond delay="0"/>
                                          </p:stCondLst>
                                        </p:cTn>
                                        <p:tgtEl>
                                          <p:spTgt spid="29700"/>
                                        </p:tgtEl>
                                        <p:attrNameLst>
                                          <p:attrName>style.visibility</p:attrName>
                                        </p:attrNameLst>
                                      </p:cBhvr>
                                      <p:to>
                                        <p:strVal val="visible"/>
                                      </p:to>
                                    </p:set>
                                    <p:animEffect transition="in" filter="checkerboard(across)">
                                      <p:cBhvr>
                                        <p:cTn id="11" dur="2000"/>
                                        <p:tgtEl>
                                          <p:spTgt spid="29700"/>
                                        </p:tgtEl>
                                      </p:cBhvr>
                                    </p:animEffect>
                                  </p:childTnLst>
                                </p:cTn>
                              </p:par>
                            </p:childTnLst>
                          </p:cTn>
                        </p:par>
                        <p:par>
                          <p:cTn id="12" fill="hold">
                            <p:stCondLst>
                              <p:cond delay="5000"/>
                            </p:stCondLst>
                            <p:childTnLst>
                              <p:par>
                                <p:cTn id="13" presetID="3" presetClass="entr" presetSubtype="10" fill="hold" nodeType="afterEffect">
                                  <p:stCondLst>
                                    <p:cond delay="0"/>
                                  </p:stCondLst>
                                  <p:childTnLst>
                                    <p:set>
                                      <p:cBhvr>
                                        <p:cTn id="14" dur="1" fill="hold">
                                          <p:stCondLst>
                                            <p:cond delay="0"/>
                                          </p:stCondLst>
                                        </p:cTn>
                                        <p:tgtEl>
                                          <p:spTgt spid="29699"/>
                                        </p:tgtEl>
                                        <p:attrNameLst>
                                          <p:attrName>style.visibility</p:attrName>
                                        </p:attrNameLst>
                                      </p:cBhvr>
                                      <p:to>
                                        <p:strVal val="visible"/>
                                      </p:to>
                                    </p:set>
                                    <p:animEffect transition="in" filter="blinds(horizontal)">
                                      <p:cBhvr>
                                        <p:cTn id="15" dur="20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700"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546</TotalTime>
  <Words>1959</Words>
  <Application>Microsoft Office PowerPoint</Application>
  <PresentationFormat>On-screen Show (4:3)</PresentationFormat>
  <Paragraphs>187</Paragraphs>
  <Slides>38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Arial Unicode MS</vt:lpstr>
      <vt:lpstr>Arial</vt:lpstr>
      <vt:lpstr>Bookman Old Style</vt:lpstr>
      <vt:lpstr>Calibri</vt:lpstr>
      <vt:lpstr>Constantia</vt:lpstr>
      <vt:lpstr>Times New Roman</vt:lpstr>
      <vt:lpstr>Wingdings</vt:lpstr>
      <vt:lpstr>Wingdings 2</vt:lpstr>
      <vt:lpstr>Flow</vt:lpstr>
      <vt:lpstr>Above All,  Justice!!</vt:lpstr>
      <vt:lpstr>The Power of This Office</vt:lpstr>
      <vt:lpstr>PowerPoint Presentation</vt:lpstr>
      <vt:lpstr>PowerPoint Presentation</vt:lpstr>
      <vt:lpstr>PowerPoint Presentation</vt:lpstr>
      <vt:lpstr>PowerPoint Presentation</vt:lpstr>
      <vt:lpstr>Herald Editorial: Tough laws can go seriously awry</vt:lpstr>
      <vt:lpstr>Real Life Cases</vt:lpstr>
      <vt:lpstr>Mike Nifong</vt:lpstr>
      <vt:lpstr>         State Bar Files Ethics Complaint Against  Mike Nifong</vt:lpstr>
      <vt:lpstr>WILTON DEDGE</vt:lpstr>
      <vt:lpstr>LARRY PETERSON</vt:lpstr>
      <vt:lpstr>MICHAEL EVANS and PAUL TERRY</vt:lpstr>
      <vt:lpstr>TODD NEELY</vt:lpstr>
      <vt:lpstr>JAMES CURTIS WILLIAMS AND RAYMOND JACKSON – DALLAS, TEXAS</vt:lpstr>
      <vt:lpstr>PowerPoint Presentation</vt:lpstr>
      <vt:lpstr>PowerPoint Presentation</vt:lpstr>
      <vt:lpstr>PowerPoint Presentation</vt:lpstr>
      <vt:lpstr>JAMES JOSEPH RICHARDSON</vt:lpstr>
      <vt:lpstr>THE CASE AND THE PLAYERS</vt:lpstr>
      <vt:lpstr>FRANK SCHAUB</vt:lpstr>
      <vt:lpstr>Frank Schaub’s Obituary</vt:lpstr>
      <vt:lpstr>Although Schaub went to his grave believing Richardson was guilty . . .</vt:lpstr>
      <vt:lpstr>PowerPoint Presentation</vt:lpstr>
      <vt:lpstr>PowerPoint Presentation</vt:lpstr>
      <vt:lpstr>Assistant State Attorney, John “Red” Treadwell, III</vt:lpstr>
      <vt:lpstr>ASA Treadwell continued . . .</vt:lpstr>
      <vt:lpstr>ASA Treadwell continued . . .</vt:lpstr>
      <vt:lpstr>Sheriff Frank Cline</vt:lpstr>
      <vt:lpstr>The State’s Case</vt:lpstr>
      <vt:lpstr>BETSY REESE</vt:lpstr>
      <vt:lpstr>Our Executive Assignment</vt:lpstr>
      <vt:lpstr>Richardson Clemency Hearing</vt:lpstr>
      <vt:lpstr>PowerPoint Presentation</vt:lpstr>
      <vt:lpstr>Conviction Tossed Out!</vt:lpstr>
      <vt:lpstr>Richardson- No New Charges</vt:lpstr>
      <vt:lpstr>Oath of Office </vt:lpstr>
      <vt:lpstr>Our Charge</vt:lpstr>
    </vt:vector>
  </TitlesOfParts>
  <Company>Miami-Dade State Attorney's 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Above All, Justice</dc:title>
  <dc:creator>hornd</dc:creator>
  <cp:lastModifiedBy>Don L. Horn</cp:lastModifiedBy>
  <cp:revision>48</cp:revision>
  <dcterms:created xsi:type="dcterms:W3CDTF">2010-08-14T20:24:57Z</dcterms:created>
  <dcterms:modified xsi:type="dcterms:W3CDTF">2019-09-20T13:55:39Z</dcterms:modified>
</cp:coreProperties>
</file>